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Lst>
  <p:sldSz cy="5143500" cx="9144000"/>
  <p:notesSz cx="6858000" cy="9144000"/>
  <p:embeddedFontLst>
    <p:embeddedFont>
      <p:font typeface="Ubuntu"/>
      <p:regular r:id="rId41"/>
      <p:bold r:id="rId42"/>
      <p:italic r:id="rId43"/>
      <p:boldItalic r:id="rId44"/>
    </p:embeddedFont>
    <p:embeddedFont>
      <p:font typeface="Nunito"/>
      <p:regular r:id="rId45"/>
      <p:bold r:id="rId46"/>
      <p:italic r:id="rId47"/>
      <p:boldItalic r:id="rId4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1" name="Yasar Sabir"/>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20" Type="http://schemas.openxmlformats.org/officeDocument/2006/relationships/slide" Target="slides/slide14.xml"/><Relationship Id="rId42" Type="http://schemas.openxmlformats.org/officeDocument/2006/relationships/font" Target="fonts/Ubuntu-bold.fntdata"/><Relationship Id="rId41" Type="http://schemas.openxmlformats.org/officeDocument/2006/relationships/font" Target="fonts/Ubuntu-regular.fntdata"/><Relationship Id="rId22" Type="http://schemas.openxmlformats.org/officeDocument/2006/relationships/slide" Target="slides/slide16.xml"/><Relationship Id="rId44" Type="http://schemas.openxmlformats.org/officeDocument/2006/relationships/font" Target="fonts/Ubuntu-boldItalic.fntdata"/><Relationship Id="rId21" Type="http://schemas.openxmlformats.org/officeDocument/2006/relationships/slide" Target="slides/slide15.xml"/><Relationship Id="rId43" Type="http://schemas.openxmlformats.org/officeDocument/2006/relationships/font" Target="fonts/Ubuntu-italic.fntdata"/><Relationship Id="rId24" Type="http://schemas.openxmlformats.org/officeDocument/2006/relationships/slide" Target="slides/slide18.xml"/><Relationship Id="rId46" Type="http://schemas.openxmlformats.org/officeDocument/2006/relationships/font" Target="fonts/Nunito-bold.fntdata"/><Relationship Id="rId23" Type="http://schemas.openxmlformats.org/officeDocument/2006/relationships/slide" Target="slides/slide17.xml"/><Relationship Id="rId45" Type="http://schemas.openxmlformats.org/officeDocument/2006/relationships/font" Target="fonts/Nunito-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commentAuthors" Target="commentAuthors.xml"/><Relationship Id="rId9" Type="http://schemas.openxmlformats.org/officeDocument/2006/relationships/slide" Target="slides/slide3.xml"/><Relationship Id="rId26" Type="http://schemas.openxmlformats.org/officeDocument/2006/relationships/slide" Target="slides/slide20.xml"/><Relationship Id="rId48" Type="http://schemas.openxmlformats.org/officeDocument/2006/relationships/font" Target="fonts/Nunito-boldItalic.fntdata"/><Relationship Id="rId25" Type="http://schemas.openxmlformats.org/officeDocument/2006/relationships/slide" Target="slides/slide19.xml"/><Relationship Id="rId47" Type="http://schemas.openxmlformats.org/officeDocument/2006/relationships/font" Target="fonts/Nunito-italic.fntdata"/><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slide" Target="slides/slide31.xml"/><Relationship Id="rId14" Type="http://schemas.openxmlformats.org/officeDocument/2006/relationships/slide" Target="slides/slide8.xml"/><Relationship Id="rId36" Type="http://schemas.openxmlformats.org/officeDocument/2006/relationships/slide" Target="slides/slide30.xml"/><Relationship Id="rId17" Type="http://schemas.openxmlformats.org/officeDocument/2006/relationships/slide" Target="slides/slide11.xml"/><Relationship Id="rId39" Type="http://schemas.openxmlformats.org/officeDocument/2006/relationships/slide" Target="slides/slide33.xml"/><Relationship Id="rId16" Type="http://schemas.openxmlformats.org/officeDocument/2006/relationships/slide" Target="slides/slide10.xml"/><Relationship Id="rId38" Type="http://schemas.openxmlformats.org/officeDocument/2006/relationships/slide" Target="slides/slide32.xml"/><Relationship Id="rId19" Type="http://schemas.openxmlformats.org/officeDocument/2006/relationships/slide" Target="slides/slide13.xml"/><Relationship Id="rId18" Type="http://schemas.openxmlformats.org/officeDocument/2006/relationships/slide" Target="slides/slide12.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3-09-28T10:37:38.268">
    <p:pos x="6000" y="0"/>
    <p:text>Wikicommons</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scikit-learn.org/stable/modules/generated/sklearn.ensemble.RandomForestClassifier.html" TargetMode="Externa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288328bc222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288328bc222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9" name="Google Shape;239;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Font typeface="Arial"/>
              <a:buChar char="●"/>
            </a:pPr>
            <a:r>
              <a:t/>
            </a:r>
            <a:endParaRPr>
              <a:solidFill>
                <a:schemeClr val="dk1"/>
              </a:solidFill>
            </a:endParaRPr>
          </a:p>
          <a:p>
            <a:pPr indent="0" lvl="0" marL="457200" rtl="0" algn="l">
              <a:lnSpc>
                <a:spcPct val="90000"/>
              </a:lnSpc>
              <a:spcBef>
                <a:spcPts val="0"/>
              </a:spcBef>
              <a:spcAft>
                <a:spcPts val="0"/>
              </a:spcAft>
              <a:buNone/>
            </a:pPr>
            <a:r>
              <a:t/>
            </a:r>
            <a:endParaRPr sz="1800">
              <a:solidFill>
                <a:srgbClr val="233A44"/>
              </a:solidFill>
              <a:latin typeface="Ubuntu"/>
              <a:ea typeface="Ubuntu"/>
              <a:cs typeface="Ubuntu"/>
              <a:sym typeface="Ubuntu"/>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287b6e6b125_8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287b6e6b125_8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288740bdbc5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288740bdbc5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287b6e6b125_8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287b6e6b125_8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we One-Hot Encoded different features. For example here we hot encoded the nationality of the students. The sample was quite </a:t>
            </a:r>
            <a:r>
              <a:rPr lang="en-US"/>
              <a:t>small, but you can see that there is an association with the accuracy of the model if you are from poorer countries eg Santomena (Sao Tome and Principe a former Portugese colony in the Caribeean), Brazil, Moldova and Columbia .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4" name="Google Shape;274;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sz="1100">
                <a:solidFill>
                  <a:srgbClr val="FFFFFF"/>
                </a:solidFill>
              </a:rPr>
              <a:t>A logistical regression model used  to determine the target variable of “dropout vs graduate”, using the 32 attributes </a:t>
            </a:r>
            <a:endParaRPr/>
          </a:p>
          <a:p>
            <a:pPr indent="0" lvl="0" marL="0" marR="0" rtl="0" algn="l">
              <a:lnSpc>
                <a:spcPct val="100000"/>
              </a:lnSpc>
              <a:spcBef>
                <a:spcPts val="0"/>
              </a:spcBef>
              <a:spcAft>
                <a:spcPts val="0"/>
              </a:spcAft>
              <a:buClr>
                <a:srgbClr val="000000"/>
              </a:buClr>
              <a:buSzPts val="1100"/>
              <a:buFont typeface="Arial"/>
              <a:buNone/>
            </a:pPr>
            <a:r>
              <a:rPr lang="en-US">
                <a:solidFill>
                  <a:srgbClr val="FFFFFF"/>
                </a:solidFill>
              </a:rPr>
              <a:t>We were a achieve n overall accuracy score of 92%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2888e336c72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2888e336c72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p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1" name="Google Shape;291;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Approx 2200 graduates, to 1400 dropouts</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p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7" name="Google Shape;297;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b="0" i="0" lang="en-US" sz="1800" u="none" strike="noStrike">
                <a:solidFill>
                  <a:srgbClr val="000000"/>
                </a:solidFill>
                <a:latin typeface="Arial"/>
                <a:ea typeface="Arial"/>
                <a:cs typeface="Arial"/>
                <a:sym typeface="Arial"/>
              </a:rPr>
              <a:t>Therefore we used the </a:t>
            </a:r>
            <a:r>
              <a:rPr b="0" i="0" lang="en-US" sz="1800" u="none" strike="noStrike">
                <a:solidFill>
                  <a:srgbClr val="FF0000"/>
                </a:solidFill>
                <a:latin typeface="Arial"/>
                <a:ea typeface="Arial"/>
                <a:cs typeface="Arial"/>
                <a:sym typeface="Arial"/>
              </a:rPr>
              <a:t>RandomOverSampler</a:t>
            </a:r>
            <a:r>
              <a:rPr b="0" i="0" lang="en-US" sz="1800" u="none" strike="noStrike">
                <a:solidFill>
                  <a:srgbClr val="000000"/>
                </a:solidFill>
                <a:latin typeface="Arial"/>
                <a:ea typeface="Arial"/>
                <a:cs typeface="Arial"/>
                <a:sym typeface="Arial"/>
              </a:rPr>
              <a:t> Module from the Imbalanced Library to Retrain the Model.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p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6" name="Google Shape;316;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0" name="Google Shape;160;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US" sz="1400"/>
              <a:t>Universities have come a long way since their early days in the medieval period. </a:t>
            </a:r>
            <a:endParaRPr sz="1400"/>
          </a:p>
          <a:p>
            <a:pPr indent="0" lvl="0" marL="0" marR="0" rtl="0" algn="l">
              <a:lnSpc>
                <a:spcPct val="100000"/>
              </a:lnSpc>
              <a:spcBef>
                <a:spcPts val="0"/>
              </a:spcBef>
              <a:spcAft>
                <a:spcPts val="0"/>
              </a:spcAft>
              <a:buClr>
                <a:srgbClr val="000000"/>
              </a:buClr>
              <a:buSzPts val="1100"/>
              <a:buFont typeface="Arial"/>
              <a:buNone/>
            </a:pPr>
            <a:r>
              <a:rPr lang="en-US" sz="1400"/>
              <a:t>In our globalized world, we've observed that universities grapple with ensuring student retention and success. Factors such as socio-economic background, academic performance, and personal circumstances play a pivotal role – elements that we've aimed to analyze in our dataset.</a:t>
            </a:r>
            <a:endParaRPr sz="700"/>
          </a:p>
          <a:p>
            <a:pPr indent="0" lvl="0" marL="0" marR="0" rtl="0" algn="l">
              <a:lnSpc>
                <a:spcPct val="100000"/>
              </a:lnSpc>
              <a:spcBef>
                <a:spcPts val="0"/>
              </a:spcBef>
              <a:spcAft>
                <a:spcPts val="0"/>
              </a:spcAft>
              <a:buClr>
                <a:srgbClr val="000000"/>
              </a:buClr>
              <a:buSzPts val="1100"/>
              <a:buFont typeface="Arial"/>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287b6e6b125_8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287b6e6b125_8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p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3" name="Google Shape;333;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We found fea</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288740bdbc5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288740bdbc5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288740bdbc5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288740bdbc5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number of trees that would get used in making the decisions. By default its 100. </a:t>
            </a:r>
            <a:endParaRPr/>
          </a:p>
          <a:p>
            <a:pPr indent="0" lvl="0" marL="0" rtl="0" algn="l">
              <a:spcBef>
                <a:spcPts val="0"/>
              </a:spcBef>
              <a:spcAft>
                <a:spcPts val="0"/>
              </a:spcAft>
              <a:buNone/>
            </a:pPr>
            <a:r>
              <a:rPr lang="en-US"/>
              <a:t>A decision tree is a balanced tree.  A random Forest is not a balanced tree. </a:t>
            </a:r>
            <a:endParaRPr/>
          </a:p>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24c40825b8e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24c40825b8e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we One-Hot Encoded different features. For example here we hot encoded the nationality of the students. The sample was quite small, but you can see that there is an association with the accuracy of the model if you are from poorer countries eg Santomena (Sao Tome and Principe a former Portugese colony in the Caribeean), Brazil, Moldova and Columbia .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p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So although that hasn’t worked, it has given us useful information which is quite intuitive, if you are struggling in semester 1 and 2. </a:t>
            </a:r>
            <a:endParaRPr/>
          </a:p>
        </p:txBody>
      </p:sp>
      <p:sp>
        <p:nvSpPr>
          <p:cNvPr id="362" name="Google Shape;362;p20: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287b6e6b125_8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287b6e6b125_8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p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2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p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recall - </a:t>
            </a:r>
            <a:endParaRPr/>
          </a:p>
        </p:txBody>
      </p:sp>
      <p:sp>
        <p:nvSpPr>
          <p:cNvPr id="393" name="Google Shape;393;p23: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g287b6e6b125_0_3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0" name="Google Shape;400;g287b6e6b125_0_3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Logistic regression doesn’t get affected by scaling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8" name="Google Shape;168;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1" lang="en-US" sz="1100">
                <a:solidFill>
                  <a:schemeClr val="dk1"/>
                </a:solidFill>
              </a:rPr>
              <a:t>e.g agronomy, design, education, nursing, journalism, management, social service, and technologies</a:t>
            </a:r>
            <a:endParaRPr b="1">
              <a:solidFill>
                <a:schemeClr val="dk1"/>
              </a:solidFill>
            </a:endParaRPr>
          </a:p>
          <a:p>
            <a:pPr indent="0" lvl="0" marL="0" marR="0" rtl="0" algn="l">
              <a:lnSpc>
                <a:spcPct val="100000"/>
              </a:lnSpc>
              <a:spcBef>
                <a:spcPts val="0"/>
              </a:spcBef>
              <a:spcAft>
                <a:spcPts val="0"/>
              </a:spcAft>
              <a:buClr>
                <a:srgbClr val="000000"/>
              </a:buClr>
              <a:buSzPts val="1100"/>
              <a:buFont typeface="Arial"/>
              <a:buNone/>
            </a:pPr>
            <a:r>
              <a:rPr b="1" lang="en-US">
                <a:solidFill>
                  <a:schemeClr val="dk1"/>
                </a:solidFill>
              </a:rPr>
              <a:t>our dataset sources Kaggle and used csv file.</a:t>
            </a:r>
            <a:endParaRPr b="1">
              <a:solidFill>
                <a:schemeClr val="dk1"/>
              </a:solidFill>
            </a:endParaRPr>
          </a:p>
          <a:p>
            <a:pPr indent="0" lvl="0" marL="0" marR="0" rtl="0" algn="l">
              <a:lnSpc>
                <a:spcPct val="100000"/>
              </a:lnSpc>
              <a:spcBef>
                <a:spcPts val="0"/>
              </a:spcBef>
              <a:spcAft>
                <a:spcPts val="0"/>
              </a:spcAft>
              <a:buClr>
                <a:srgbClr val="000000"/>
              </a:buClr>
              <a:buSzPts val="1100"/>
              <a:buFont typeface="Arial"/>
              <a:buNone/>
            </a:pPr>
            <a:r>
              <a:rPr lang="en-US" sz="1500">
                <a:solidFill>
                  <a:srgbClr val="AF7B51"/>
                </a:solidFill>
                <a:latin typeface="Calibri"/>
                <a:ea typeface="Calibri"/>
                <a:cs typeface="Calibri"/>
                <a:sym typeface="Calibri"/>
              </a:rPr>
              <a:t>The data has been compiled from data held by the Portugese equivalent of UCAS:</a:t>
            </a:r>
            <a:endParaRPr sz="1500">
              <a:solidFill>
                <a:srgbClr val="AF7B51"/>
              </a:solidFill>
              <a:latin typeface="Calibri"/>
              <a:ea typeface="Calibri"/>
              <a:cs typeface="Calibri"/>
              <a:sym typeface="Calibri"/>
            </a:endParaRPr>
          </a:p>
          <a:p>
            <a:pPr indent="0" lvl="0" marL="0" rtl="0" algn="l">
              <a:lnSpc>
                <a:spcPct val="90000"/>
              </a:lnSpc>
              <a:spcBef>
                <a:spcPts val="0"/>
              </a:spcBef>
              <a:spcAft>
                <a:spcPts val="0"/>
              </a:spcAft>
              <a:buClr>
                <a:schemeClr val="lt1"/>
              </a:buClr>
              <a:buSzPts val="1500"/>
              <a:buFont typeface="Calibri"/>
              <a:buNone/>
            </a:pPr>
            <a:r>
              <a:t/>
            </a:r>
            <a:endParaRPr sz="1500">
              <a:solidFill>
                <a:srgbClr val="AF7B51"/>
              </a:solidFill>
              <a:latin typeface="Calibri"/>
              <a:ea typeface="Calibri"/>
              <a:cs typeface="Calibri"/>
              <a:sym typeface="Calibri"/>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287b6e6b125_0_3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7" name="Google Shape;407;g287b6e6b125_0_3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g287b6e6b125_0_3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3" name="Google Shape;413;g287b6e6b125_0_3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Finally we created an accurate supervised learning model by modifying a number of status. </a:t>
            </a:r>
            <a:endParaRPr/>
          </a:p>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g287b6e6b125_8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9" name="Google Shape;419;g287b6e6b125_8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sz="1300">
              <a:solidFill>
                <a:srgbClr val="233A44"/>
              </a:solidFill>
              <a:latin typeface="Calibri"/>
              <a:ea typeface="Calibri"/>
              <a:cs typeface="Calibri"/>
              <a:sym typeface="Calibri"/>
            </a:endParaRPr>
          </a:p>
          <a:p>
            <a:pPr indent="0" lvl="0" marL="0" rtl="0" algn="l">
              <a:lnSpc>
                <a:spcPct val="115000"/>
              </a:lnSpc>
              <a:spcBef>
                <a:spcPts val="1200"/>
              </a:spcBef>
              <a:spcAft>
                <a:spcPts val="1200"/>
              </a:spcAft>
              <a:buClr>
                <a:schemeClr val="dk1"/>
              </a:buClr>
              <a:buSzPts val="1100"/>
              <a:buFont typeface="Arial"/>
              <a:buNone/>
            </a:pPr>
            <a:r>
              <a:rPr lang="en-US" sz="1300">
                <a:solidFill>
                  <a:srgbClr val="233A44"/>
                </a:solidFill>
                <a:latin typeface="Calibri"/>
                <a:ea typeface="Calibri"/>
                <a:cs typeface="Calibri"/>
                <a:sym typeface="Calibri"/>
              </a:rPr>
              <a:t>Using other models  eg decision tree</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g288740bdbc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6" name="Google Shape;426;g288740bdbc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g287b6e6b125_8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2" name="Google Shape;432;g287b6e6b125_8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Q) what other models can you use:   we stuck to sci kit learn, but we could have used neural networks. </a:t>
            </a:r>
            <a:endParaRPr/>
          </a:p>
          <a:p>
            <a:pPr indent="0" lvl="0" marL="0" rtl="0" algn="l">
              <a:spcBef>
                <a:spcPts val="0"/>
              </a:spcBef>
              <a:spcAft>
                <a:spcPts val="0"/>
              </a:spcAft>
              <a:buNone/>
            </a:pPr>
            <a:r>
              <a:rPr lang="en-US"/>
              <a:t>support vector machine (called SVC in scikitlearn support vector </a:t>
            </a:r>
            <a:r>
              <a:rPr lang="en-US"/>
              <a:t>classifier</a:t>
            </a:r>
            <a:r>
              <a:rPr lang="en-US"/>
              <a:t>), neural networks. </a:t>
            </a:r>
            <a:endParaRPr/>
          </a:p>
          <a:p>
            <a:pPr indent="0" lvl="0" marL="0" rtl="0" algn="l">
              <a:spcBef>
                <a:spcPts val="0"/>
              </a:spcBef>
              <a:spcAft>
                <a:spcPts val="0"/>
              </a:spcAft>
              <a:buNone/>
            </a:pPr>
            <a:r>
              <a:rPr lang="en-US"/>
              <a:t>CourseRA</a:t>
            </a:r>
            <a:endParaRPr/>
          </a:p>
          <a:p>
            <a:pPr indent="0" lvl="0" marL="0" rtl="0" algn="l">
              <a:spcBef>
                <a:spcPts val="0"/>
              </a:spcBef>
              <a:spcAft>
                <a:spcPts val="0"/>
              </a:spcAft>
              <a:buNone/>
            </a:pPr>
            <a:r>
              <a:rPr lang="en-US" u="sng">
                <a:solidFill>
                  <a:schemeClr val="hlink"/>
                </a:solidFill>
                <a:hlinkClick r:id="rId2"/>
              </a:rPr>
              <a:t>sklearn.ensemble.RandomForestClassifier — scikit-learn 1.3.1 documentation</a:t>
            </a:r>
            <a:r>
              <a:rPr lang="en-US"/>
              <a:t> we could have adjusted the maximum depth of the tree, the split (criterion)</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To comprehend our dataset and explore potential insights, we began by creating tables and importing our data into an SQL database. we then executed a query to calculate the average performance metrics based on outcomes and gender.</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Notably, the DROPOUTS showed lower grades of 7.32 for 1st semester and 5.66 for 2nd semester, while "GRADUATES" excelled with 12.56 for 1st semester and 12.66 for 2nd semester</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What's clear from these numbers is that academic performance, especially as indicated by the semester grades, is a strong predictor of student outcomes.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Those with lower grades are more likely to drop out compared to their counterparts.</a:t>
            </a:r>
            <a:endParaRPr/>
          </a:p>
        </p:txBody>
      </p:sp>
      <p:sp>
        <p:nvSpPr>
          <p:cNvPr id="176" name="Google Shape;176;p12: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287b6e6b125_0_2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we then did a bit of </a:t>
            </a:r>
            <a:r>
              <a:rPr lang="en-US"/>
              <a:t>analysis</a:t>
            </a:r>
            <a:r>
              <a:rPr lang="en-US"/>
              <a:t> into the influence of gender on average academic performances: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For dropouts, females' grades decreased from 8 to 6 between the 1st and 2nd semesters, while males' grades dropped from 6.15 to 4.72. For graduates, females demonstrated a slight increase in grades, going from 12.85 to 12.93, while males' grades improved from 12.04 to 12.17 between the 1st and 2nd semesters.</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US"/>
              <a:t>The data indicates that, regardless of the outcome, females consistently achieve higher grades than males, suggesting that gender may play a substantial role in academic performance and results.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based on our initral findings, we propose implementing proactive measures for students whose grades fall below a specific threshold, providing them with additional academic support to enhance their educational outcomes.</a:t>
            </a:r>
            <a:endParaRPr/>
          </a:p>
        </p:txBody>
      </p:sp>
      <p:sp>
        <p:nvSpPr>
          <p:cNvPr id="184" name="Google Shape;184;g287b6e6b125_0_2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3" name="Google Shape;193;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1100"/>
              <a:buNone/>
            </a:pPr>
            <a:r>
              <a:rPr lang="en-US" sz="1400">
                <a:solidFill>
                  <a:schemeClr val="dk1"/>
                </a:solidFill>
              </a:rPr>
              <a:t>To clean and process the data : we did the </a:t>
            </a:r>
            <a:r>
              <a:rPr lang="en-US" sz="1400">
                <a:solidFill>
                  <a:schemeClr val="dk1"/>
                </a:solidFill>
              </a:rPr>
              <a:t>following</a:t>
            </a:r>
            <a:endParaRPr sz="1400">
              <a:solidFill>
                <a:schemeClr val="dk1"/>
              </a:solidFill>
            </a:endParaRPr>
          </a:p>
          <a:p>
            <a:pPr indent="0" lvl="0" marL="0" rtl="0" algn="l">
              <a:spcBef>
                <a:spcPts val="0"/>
              </a:spcBef>
              <a:spcAft>
                <a:spcPts val="0"/>
              </a:spcAft>
              <a:buSzPts val="1100"/>
              <a:buNone/>
            </a:pPr>
            <a:r>
              <a:rPr lang="en-US" sz="1400">
                <a:solidFill>
                  <a:srgbClr val="AF7B51"/>
                </a:solidFill>
                <a:latin typeface="Calibri"/>
                <a:ea typeface="Calibri"/>
                <a:cs typeface="Calibri"/>
                <a:sym typeface="Calibri"/>
              </a:rPr>
              <a:t>REMOVED THE ENROLLED ROWS (APPROXIMATELY 700 ROWS)</a:t>
            </a:r>
            <a:endParaRPr sz="1400">
              <a:solidFill>
                <a:schemeClr val="dk1"/>
              </a:solidFill>
            </a:endParaRPr>
          </a:p>
          <a:p>
            <a:pPr indent="0" lvl="0" marL="0" rtl="0" algn="l">
              <a:spcBef>
                <a:spcPts val="0"/>
              </a:spcBef>
              <a:spcAft>
                <a:spcPts val="0"/>
              </a:spcAft>
              <a:buSzPts val="1100"/>
              <a:buNone/>
            </a:pPr>
            <a:r>
              <a:rPr lang="en-US" sz="1400">
                <a:solidFill>
                  <a:srgbClr val="AF7B51"/>
                </a:solidFill>
                <a:latin typeface="Calibri"/>
                <a:ea typeface="Calibri"/>
                <a:cs typeface="Calibri"/>
                <a:sym typeface="Calibri"/>
              </a:rPr>
              <a:t>REMOVED </a:t>
            </a:r>
            <a:r>
              <a:rPr lang="en-US" sz="1400">
                <a:solidFill>
                  <a:srgbClr val="AF7B51"/>
                </a:solidFill>
                <a:highlight>
                  <a:schemeClr val="accent4"/>
                </a:highlight>
                <a:latin typeface="Calibri"/>
                <a:ea typeface="Calibri"/>
                <a:cs typeface="Calibri"/>
                <a:sym typeface="Calibri"/>
              </a:rPr>
              <a:t>THE APPLICATION MODE AND ORDER features.</a:t>
            </a:r>
            <a:r>
              <a:rPr lang="en-US" sz="1400">
                <a:solidFill>
                  <a:srgbClr val="AF7B51"/>
                </a:solidFill>
                <a:latin typeface="Calibri"/>
                <a:ea typeface="Calibri"/>
                <a:cs typeface="Calibri"/>
                <a:sym typeface="Calibri"/>
              </a:rPr>
              <a:t> </a:t>
            </a:r>
            <a:endParaRPr sz="1400">
              <a:solidFill>
                <a:srgbClr val="AF7B51"/>
              </a:solidFill>
              <a:latin typeface="Calibri"/>
              <a:ea typeface="Calibri"/>
              <a:cs typeface="Calibri"/>
              <a:sym typeface="Calibri"/>
            </a:endParaRPr>
          </a:p>
          <a:p>
            <a:pPr indent="0" lvl="0" marL="0" rtl="0" algn="l">
              <a:spcBef>
                <a:spcPts val="0"/>
              </a:spcBef>
              <a:spcAft>
                <a:spcPts val="0"/>
              </a:spcAft>
              <a:buSzPts val="1100"/>
              <a:buNone/>
            </a:pPr>
            <a:r>
              <a:rPr lang="en-US" sz="1400">
                <a:solidFill>
                  <a:srgbClr val="AF7B51"/>
                </a:solidFill>
                <a:latin typeface="Calibri"/>
                <a:ea typeface="Calibri"/>
                <a:cs typeface="Calibri"/>
                <a:sym typeface="Calibri"/>
              </a:rPr>
              <a:t>THIS INFORMATION WAS ADMINISTRATIVE AND COULD POTENTIALLY </a:t>
            </a:r>
            <a:endParaRPr sz="1400">
              <a:solidFill>
                <a:srgbClr val="AF7B51"/>
              </a:solidFill>
              <a:latin typeface="Calibri"/>
              <a:ea typeface="Calibri"/>
              <a:cs typeface="Calibri"/>
              <a:sym typeface="Calibri"/>
            </a:endParaRPr>
          </a:p>
          <a:p>
            <a:pPr indent="0" lvl="0" marL="0" rtl="0" algn="l">
              <a:spcBef>
                <a:spcPts val="0"/>
              </a:spcBef>
              <a:spcAft>
                <a:spcPts val="0"/>
              </a:spcAft>
              <a:buSzPts val="1100"/>
              <a:buNone/>
            </a:pPr>
            <a:r>
              <a:rPr lang="en-US" sz="1400">
                <a:solidFill>
                  <a:srgbClr val="AF7B51"/>
                </a:solidFill>
                <a:latin typeface="Calibri"/>
                <a:ea typeface="Calibri"/>
                <a:cs typeface="Calibri"/>
                <a:sym typeface="Calibri"/>
              </a:rPr>
              <a:t>CONFUSE OUR MODELLING ANALYSIS. </a:t>
            </a:r>
            <a:endParaRPr sz="1400">
              <a:solidFill>
                <a:srgbClr val="AF7B51"/>
              </a:solidFill>
              <a:latin typeface="Calibri"/>
              <a:ea typeface="Calibri"/>
              <a:cs typeface="Calibri"/>
              <a:sym typeface="Calibri"/>
            </a:endParaRPr>
          </a:p>
          <a:p>
            <a:pPr indent="0" lvl="0" marL="0" rtl="0" algn="l">
              <a:spcBef>
                <a:spcPts val="0"/>
              </a:spcBef>
              <a:spcAft>
                <a:spcPts val="0"/>
              </a:spcAft>
              <a:buSzPts val="1100"/>
              <a:buNone/>
            </a:pPr>
            <a:r>
              <a:rPr lang="en-US" sz="1400">
                <a:solidFill>
                  <a:srgbClr val="AF7B51"/>
                </a:solidFill>
                <a:latin typeface="Calibri"/>
                <a:ea typeface="Calibri"/>
                <a:cs typeface="Calibri"/>
                <a:sym typeface="Calibri"/>
              </a:rPr>
              <a:t>IMPORTED THE DATA INTO SQL and</a:t>
            </a:r>
            <a:r>
              <a:rPr lang="en-US" sz="1400">
                <a:solidFill>
                  <a:schemeClr val="dk1"/>
                </a:solidFill>
              </a:rPr>
              <a:t> we also changed the categorical </a:t>
            </a:r>
            <a:endParaRPr sz="1400">
              <a:solidFill>
                <a:schemeClr val="dk1"/>
              </a:solidFill>
            </a:endParaRPr>
          </a:p>
          <a:p>
            <a:pPr indent="0" lvl="0" marL="0" rtl="0" algn="l">
              <a:spcBef>
                <a:spcPts val="0"/>
              </a:spcBef>
              <a:spcAft>
                <a:spcPts val="0"/>
              </a:spcAft>
              <a:buSzPts val="1100"/>
              <a:buNone/>
            </a:pPr>
            <a:r>
              <a:rPr lang="en-US" sz="1400">
                <a:solidFill>
                  <a:schemeClr val="dk1"/>
                </a:solidFill>
              </a:rPr>
              <a:t>target data labels of graduate vs dropout into binary 0 vs 1 in order</a:t>
            </a:r>
            <a:endParaRPr sz="1400">
              <a:solidFill>
                <a:schemeClr val="dk1"/>
              </a:solidFill>
            </a:endParaRPr>
          </a:p>
          <a:p>
            <a:pPr indent="0" lvl="0" marL="0" rtl="0" algn="l">
              <a:spcBef>
                <a:spcPts val="0"/>
              </a:spcBef>
              <a:spcAft>
                <a:spcPts val="0"/>
              </a:spcAft>
              <a:buSzPts val="1100"/>
              <a:buNone/>
            </a:pPr>
            <a:r>
              <a:rPr lang="en-US" sz="1400">
                <a:solidFill>
                  <a:schemeClr val="dk1"/>
                </a:solidFill>
              </a:rPr>
              <a:t>for our model to work. </a:t>
            </a:r>
            <a:endParaRPr sz="1400">
              <a:solidFill>
                <a:schemeClr val="dk1"/>
              </a:solidFill>
            </a:endParaRPr>
          </a:p>
          <a:p>
            <a:pPr indent="0" lvl="0" marL="0" rtl="0" algn="l">
              <a:lnSpc>
                <a:spcPct val="90000"/>
              </a:lnSpc>
              <a:spcBef>
                <a:spcPts val="0"/>
              </a:spcBef>
              <a:spcAft>
                <a:spcPts val="0"/>
              </a:spcAft>
              <a:buNone/>
            </a:pPr>
            <a:r>
              <a:t/>
            </a:r>
            <a:endParaRPr>
              <a:solidFill>
                <a:schemeClr val="dk1"/>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287b6e6b125_4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287b6e6b125_4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US" sz="1400">
                <a:solidFill>
                  <a:srgbClr val="666666"/>
                </a:solidFill>
              </a:rPr>
              <a:t>In order to use the data in tableau visualisations the numerical data needed to be converted to the categorical data. </a:t>
            </a:r>
            <a:endParaRPr sz="1400">
              <a:solidFill>
                <a:srgbClr val="666666"/>
              </a:solidFill>
            </a:endParaRPr>
          </a:p>
          <a:p>
            <a:pPr indent="0" lvl="0" marL="0" rtl="0" algn="l">
              <a:lnSpc>
                <a:spcPct val="115000"/>
              </a:lnSpc>
              <a:spcBef>
                <a:spcPts val="0"/>
              </a:spcBef>
              <a:spcAft>
                <a:spcPts val="0"/>
              </a:spcAft>
              <a:buNone/>
            </a:pPr>
            <a:r>
              <a:t/>
            </a:r>
            <a:endParaRPr sz="1400">
              <a:solidFill>
                <a:srgbClr val="666666"/>
              </a:solidFill>
            </a:endParaRPr>
          </a:p>
          <a:p>
            <a:pPr indent="0" lvl="0" marL="0" rtl="0" algn="l">
              <a:lnSpc>
                <a:spcPct val="115000"/>
              </a:lnSpc>
              <a:spcBef>
                <a:spcPts val="0"/>
              </a:spcBef>
              <a:spcAft>
                <a:spcPts val="0"/>
              </a:spcAft>
              <a:buClr>
                <a:schemeClr val="dk1"/>
              </a:buClr>
              <a:buSzPts val="1100"/>
              <a:buFont typeface="Arial"/>
              <a:buNone/>
            </a:pPr>
            <a:r>
              <a:rPr lang="en-US" sz="1400">
                <a:solidFill>
                  <a:srgbClr val="666666"/>
                </a:solidFill>
              </a:rPr>
              <a:t>Comparing </a:t>
            </a:r>
            <a:r>
              <a:rPr lang="en-US" sz="1400">
                <a:solidFill>
                  <a:srgbClr val="666666"/>
                </a:solidFill>
                <a:highlight>
                  <a:schemeClr val="accent4"/>
                </a:highlight>
              </a:rPr>
              <a:t>age of enrollment vs graduation status</a:t>
            </a:r>
            <a:r>
              <a:rPr lang="en-US" sz="1400">
                <a:solidFill>
                  <a:srgbClr val="666666"/>
                </a:solidFill>
              </a:rPr>
              <a:t>; In all the </a:t>
            </a:r>
            <a:r>
              <a:rPr lang="en-US" sz="1400">
                <a:solidFill>
                  <a:srgbClr val="666666"/>
                </a:solidFill>
                <a:highlight>
                  <a:schemeClr val="accent4"/>
                </a:highlight>
              </a:rPr>
              <a:t>age groups</a:t>
            </a:r>
            <a:r>
              <a:rPr lang="en-US" sz="1400">
                <a:solidFill>
                  <a:srgbClr val="666666"/>
                </a:solidFill>
              </a:rPr>
              <a:t> graduate numbers are higher than the dropout numbers or at least equal.</a:t>
            </a:r>
            <a:endParaRPr sz="1400">
              <a:solidFill>
                <a:srgbClr val="666666"/>
              </a:solidFill>
            </a:endParaRPr>
          </a:p>
          <a:p>
            <a:pPr indent="0" lvl="0" marL="0" rtl="0" algn="l">
              <a:lnSpc>
                <a:spcPct val="115000"/>
              </a:lnSpc>
              <a:spcBef>
                <a:spcPts val="0"/>
              </a:spcBef>
              <a:spcAft>
                <a:spcPts val="0"/>
              </a:spcAft>
              <a:buNone/>
            </a:pPr>
            <a:r>
              <a:rPr lang="en-US" sz="1400">
                <a:solidFill>
                  <a:srgbClr val="666666"/>
                </a:solidFill>
              </a:rPr>
              <a:t>There is a large proportion of students in the </a:t>
            </a:r>
            <a:r>
              <a:rPr lang="en-US" sz="1400">
                <a:solidFill>
                  <a:srgbClr val="666666"/>
                </a:solidFill>
                <a:highlight>
                  <a:schemeClr val="accent4"/>
                </a:highlight>
              </a:rPr>
              <a:t>age group of  17-21 </a:t>
            </a:r>
            <a:r>
              <a:rPr lang="en-US" sz="1400">
                <a:solidFill>
                  <a:srgbClr val="666666"/>
                </a:solidFill>
              </a:rPr>
              <a:t>with a graduate: dropout ratio of approx 3:1.</a:t>
            </a:r>
            <a:endParaRPr sz="1400">
              <a:solidFill>
                <a:srgbClr val="666666"/>
              </a:solidFill>
            </a:endParaRPr>
          </a:p>
          <a:p>
            <a:pPr indent="0" lvl="0" marL="0" rtl="0" algn="l">
              <a:spcBef>
                <a:spcPts val="0"/>
              </a:spcBef>
              <a:spcAft>
                <a:spcPts val="0"/>
              </a:spcAft>
              <a:buNone/>
            </a:pPr>
            <a:r>
              <a:rPr lang="en-US" sz="1400">
                <a:solidFill>
                  <a:schemeClr val="dk1"/>
                </a:solidFill>
                <a:highlight>
                  <a:schemeClr val="accent4"/>
                </a:highlight>
              </a:rPr>
              <a:t>This indicates that age group might have a significant role in academic performance and outcomes.</a:t>
            </a:r>
            <a:endParaRPr sz="1400">
              <a:solidFill>
                <a:schemeClr val="dk1"/>
              </a:solidFill>
              <a:highlight>
                <a:schemeClr val="accent4"/>
              </a:highlight>
            </a:endParaRPr>
          </a:p>
          <a:p>
            <a:pPr indent="0" lvl="0" marL="0" rtl="0" algn="l">
              <a:spcBef>
                <a:spcPts val="0"/>
              </a:spcBef>
              <a:spcAft>
                <a:spcPts val="0"/>
              </a:spcAft>
              <a:buClr>
                <a:schemeClr val="dk1"/>
              </a:buClr>
              <a:buSzPts val="1100"/>
              <a:buFont typeface="Arial"/>
              <a:buNone/>
            </a:pPr>
            <a:r>
              <a:t/>
            </a:r>
            <a:endParaRPr sz="14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US" sz="1400">
                <a:solidFill>
                  <a:srgbClr val="666666"/>
                </a:solidFill>
              </a:rPr>
              <a:t>Comparing student national status vs graduate status: For both international and non international students, the number of graduates is significantly higher especially that for non international students. </a:t>
            </a:r>
            <a:endParaRPr sz="1400">
              <a:solidFill>
                <a:srgbClr val="666666"/>
              </a:solidFill>
            </a:endParaRPr>
          </a:p>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287b6e6b125_4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287b6e6b125_4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1400"/>
              <a:t>If we break down the data by course; over all across all subjects </a:t>
            </a:r>
            <a:r>
              <a:rPr lang="en-US" sz="1400">
                <a:highlight>
                  <a:schemeClr val="accent4"/>
                </a:highlight>
              </a:rPr>
              <a:t>graduate numbers are significantly higher than dropout numbers</a:t>
            </a:r>
            <a:r>
              <a:rPr lang="en-US" sz="1400"/>
              <a:t>, </a:t>
            </a:r>
            <a:r>
              <a:rPr lang="en-US" sz="1400"/>
              <a:t>apart</a:t>
            </a:r>
            <a:r>
              <a:rPr lang="en-US" sz="1400"/>
              <a:t> from the Biofuel production and Informatics engineering courses which a significantly high number of dropouts compared to graduates. </a:t>
            </a:r>
            <a:endParaRPr sz="1400"/>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288328bc222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288328bc222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6"/>
        </a:solidFill>
      </p:bgPr>
    </p:bg>
    <p:spTree>
      <p:nvGrpSpPr>
        <p:cNvPr id="9" name="Shape 9"/>
        <p:cNvGrpSpPr/>
        <p:nvPr/>
      </p:nvGrpSpPr>
      <p:grpSpPr>
        <a:xfrm>
          <a:off x="0" y="0"/>
          <a:ext cx="0" cy="0"/>
          <a:chOff x="0" y="0"/>
          <a:chExt cx="0" cy="0"/>
        </a:xfrm>
      </p:grpSpPr>
      <p:sp>
        <p:nvSpPr>
          <p:cNvPr id="10" name="Google Shape;10;p2"/>
          <p:cNvSpPr/>
          <p:nvPr/>
        </p:nvSpPr>
        <p:spPr>
          <a:xfrm>
            <a:off x="31" y="2824500"/>
            <a:ext cx="7370400" cy="23190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3582600" y="1550700"/>
            <a:ext cx="5561400" cy="35928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rot="10800000">
            <a:off x="5058905" y="0"/>
            <a:ext cx="4085100" cy="20526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20327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 name="Google Shape;14;p2"/>
          <p:cNvGrpSpPr/>
          <p:nvPr/>
        </p:nvGrpSpPr>
        <p:grpSpPr>
          <a:xfrm>
            <a:off x="255200" y="592"/>
            <a:ext cx="2250363" cy="1044300"/>
            <a:chOff x="255200" y="592"/>
            <a:chExt cx="2250363" cy="1044300"/>
          </a:xfrm>
        </p:grpSpPr>
        <p:sp>
          <p:nvSpPr>
            <p:cNvPr id="15" name="Google Shape;15;p2"/>
            <p:cNvSpPr/>
            <p:nvPr/>
          </p:nvSpPr>
          <p:spPr>
            <a:xfrm>
              <a:off x="764063"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509632"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255200"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905395" y="592"/>
            <a:ext cx="2250363" cy="1044300"/>
            <a:chOff x="905395" y="592"/>
            <a:chExt cx="2250363" cy="1044300"/>
          </a:xfrm>
        </p:grpSpPr>
        <p:sp>
          <p:nvSpPr>
            <p:cNvPr id="19" name="Google Shape;19;p2"/>
            <p:cNvSpPr/>
            <p:nvPr/>
          </p:nvSpPr>
          <p:spPr>
            <a:xfrm>
              <a:off x="1414258"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1159826"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905395"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 name="Google Shape;22;p2"/>
          <p:cNvGrpSpPr/>
          <p:nvPr/>
        </p:nvGrpSpPr>
        <p:grpSpPr>
          <a:xfrm>
            <a:off x="7057468" y="5088"/>
            <a:ext cx="1851282" cy="752108"/>
            <a:chOff x="6917201" y="0"/>
            <a:chExt cx="2227777" cy="863400"/>
          </a:xfrm>
        </p:grpSpPr>
        <p:sp>
          <p:nvSpPr>
            <p:cNvPr id="23" name="Google Shape;23;p2"/>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 name="Google Shape;26;p2"/>
          <p:cNvGrpSpPr/>
          <p:nvPr/>
        </p:nvGrpSpPr>
        <p:grpSpPr>
          <a:xfrm>
            <a:off x="6553032" y="4217852"/>
            <a:ext cx="2389068" cy="925737"/>
            <a:chOff x="6917201" y="0"/>
            <a:chExt cx="2227777" cy="863400"/>
          </a:xfrm>
        </p:grpSpPr>
        <p:sp>
          <p:nvSpPr>
            <p:cNvPr id="27" name="Google Shape;27;p2"/>
            <p:cNvSpPr/>
            <p:nvPr/>
          </p:nvSpPr>
          <p:spPr>
            <a:xfrm>
              <a:off x="7641677"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7279439"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6917201"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 name="Google Shape;30;p2"/>
          <p:cNvGrpSpPr/>
          <p:nvPr/>
        </p:nvGrpSpPr>
        <p:grpSpPr>
          <a:xfrm>
            <a:off x="199149" y="4055652"/>
            <a:ext cx="2795414" cy="1083308"/>
            <a:chOff x="6917201" y="0"/>
            <a:chExt cx="2227777" cy="863400"/>
          </a:xfrm>
        </p:grpSpPr>
        <p:sp>
          <p:nvSpPr>
            <p:cNvPr id="31" name="Google Shape;31;p2"/>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 name="Google Shape;34;p2"/>
          <p:cNvSpPr txBox="1"/>
          <p:nvPr>
            <p:ph type="ctrTitle"/>
          </p:nvPr>
        </p:nvSpPr>
        <p:spPr>
          <a:xfrm>
            <a:off x="1858703" y="1822833"/>
            <a:ext cx="5361300" cy="14481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3800"/>
              <a:buNone/>
              <a:defRPr sz="3800"/>
            </a:lvl1pPr>
            <a:lvl2pPr lvl="1" rtl="0" algn="ctr">
              <a:spcBef>
                <a:spcPts val="0"/>
              </a:spcBef>
              <a:spcAft>
                <a:spcPts val="0"/>
              </a:spcAft>
              <a:buSzPts val="3800"/>
              <a:buNone/>
              <a:defRPr sz="3800"/>
            </a:lvl2pPr>
            <a:lvl3pPr lvl="2" rtl="0" algn="ctr">
              <a:spcBef>
                <a:spcPts val="0"/>
              </a:spcBef>
              <a:spcAft>
                <a:spcPts val="0"/>
              </a:spcAft>
              <a:buSzPts val="3800"/>
              <a:buNone/>
              <a:defRPr sz="3800"/>
            </a:lvl3pPr>
            <a:lvl4pPr lvl="3" rtl="0" algn="ctr">
              <a:spcBef>
                <a:spcPts val="0"/>
              </a:spcBef>
              <a:spcAft>
                <a:spcPts val="0"/>
              </a:spcAft>
              <a:buSzPts val="3800"/>
              <a:buNone/>
              <a:defRPr sz="3800"/>
            </a:lvl4pPr>
            <a:lvl5pPr lvl="4" rtl="0" algn="ctr">
              <a:spcBef>
                <a:spcPts val="0"/>
              </a:spcBef>
              <a:spcAft>
                <a:spcPts val="0"/>
              </a:spcAft>
              <a:buSzPts val="3800"/>
              <a:buNone/>
              <a:defRPr sz="3800"/>
            </a:lvl5pPr>
            <a:lvl6pPr lvl="5" rtl="0" algn="ctr">
              <a:spcBef>
                <a:spcPts val="0"/>
              </a:spcBef>
              <a:spcAft>
                <a:spcPts val="0"/>
              </a:spcAft>
              <a:buSzPts val="3800"/>
              <a:buNone/>
              <a:defRPr sz="3800"/>
            </a:lvl6pPr>
            <a:lvl7pPr lvl="6" rtl="0" algn="ctr">
              <a:spcBef>
                <a:spcPts val="0"/>
              </a:spcBef>
              <a:spcAft>
                <a:spcPts val="0"/>
              </a:spcAft>
              <a:buSzPts val="3800"/>
              <a:buNone/>
              <a:defRPr sz="3800"/>
            </a:lvl7pPr>
            <a:lvl8pPr lvl="7" rtl="0" algn="ctr">
              <a:spcBef>
                <a:spcPts val="0"/>
              </a:spcBef>
              <a:spcAft>
                <a:spcPts val="0"/>
              </a:spcAft>
              <a:buSzPts val="3800"/>
              <a:buNone/>
              <a:defRPr sz="3800"/>
            </a:lvl8pPr>
            <a:lvl9pPr lvl="8" rtl="0" algn="ctr">
              <a:spcBef>
                <a:spcPts val="0"/>
              </a:spcBef>
              <a:spcAft>
                <a:spcPts val="0"/>
              </a:spcAft>
              <a:buSzPts val="3800"/>
              <a:buNone/>
              <a:defRPr sz="3800"/>
            </a:lvl9pPr>
          </a:lstStyle>
          <a:p/>
        </p:txBody>
      </p:sp>
      <p:sp>
        <p:nvSpPr>
          <p:cNvPr id="35" name="Google Shape;35;p2"/>
          <p:cNvSpPr txBox="1"/>
          <p:nvPr>
            <p:ph idx="1" type="subTitle"/>
          </p:nvPr>
        </p:nvSpPr>
        <p:spPr>
          <a:xfrm>
            <a:off x="1858700" y="3413158"/>
            <a:ext cx="5361300" cy="52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Clr>
                <a:schemeClr val="lt1"/>
              </a:buClr>
              <a:buSzPts val="1600"/>
              <a:buNone/>
              <a:defRPr sz="1600">
                <a:solidFill>
                  <a:schemeClr val="lt1"/>
                </a:solidFill>
              </a:defRPr>
            </a:lvl1pPr>
            <a:lvl2pPr lvl="1" rtl="0" algn="ctr">
              <a:lnSpc>
                <a:spcPct val="100000"/>
              </a:lnSpc>
              <a:spcBef>
                <a:spcPts val="0"/>
              </a:spcBef>
              <a:spcAft>
                <a:spcPts val="0"/>
              </a:spcAft>
              <a:buClr>
                <a:schemeClr val="lt1"/>
              </a:buClr>
              <a:buSzPts val="1600"/>
              <a:buNone/>
              <a:defRPr sz="1600">
                <a:solidFill>
                  <a:schemeClr val="lt1"/>
                </a:solidFill>
              </a:defRPr>
            </a:lvl2pPr>
            <a:lvl3pPr lvl="2" rtl="0" algn="ctr">
              <a:lnSpc>
                <a:spcPct val="100000"/>
              </a:lnSpc>
              <a:spcBef>
                <a:spcPts val="0"/>
              </a:spcBef>
              <a:spcAft>
                <a:spcPts val="0"/>
              </a:spcAft>
              <a:buClr>
                <a:schemeClr val="lt1"/>
              </a:buClr>
              <a:buSzPts val="1600"/>
              <a:buNone/>
              <a:defRPr sz="1600">
                <a:solidFill>
                  <a:schemeClr val="lt1"/>
                </a:solidFill>
              </a:defRPr>
            </a:lvl3pPr>
            <a:lvl4pPr lvl="3" rtl="0" algn="ctr">
              <a:lnSpc>
                <a:spcPct val="100000"/>
              </a:lnSpc>
              <a:spcBef>
                <a:spcPts val="0"/>
              </a:spcBef>
              <a:spcAft>
                <a:spcPts val="0"/>
              </a:spcAft>
              <a:buClr>
                <a:schemeClr val="lt1"/>
              </a:buClr>
              <a:buSzPts val="1600"/>
              <a:buNone/>
              <a:defRPr sz="1600">
                <a:solidFill>
                  <a:schemeClr val="lt1"/>
                </a:solidFill>
              </a:defRPr>
            </a:lvl4pPr>
            <a:lvl5pPr lvl="4" rtl="0" algn="ctr">
              <a:lnSpc>
                <a:spcPct val="100000"/>
              </a:lnSpc>
              <a:spcBef>
                <a:spcPts val="0"/>
              </a:spcBef>
              <a:spcAft>
                <a:spcPts val="0"/>
              </a:spcAft>
              <a:buClr>
                <a:schemeClr val="lt1"/>
              </a:buClr>
              <a:buSzPts val="1600"/>
              <a:buNone/>
              <a:defRPr sz="1600">
                <a:solidFill>
                  <a:schemeClr val="lt1"/>
                </a:solidFill>
              </a:defRPr>
            </a:lvl5pPr>
            <a:lvl6pPr lvl="5" rtl="0" algn="ctr">
              <a:lnSpc>
                <a:spcPct val="100000"/>
              </a:lnSpc>
              <a:spcBef>
                <a:spcPts val="0"/>
              </a:spcBef>
              <a:spcAft>
                <a:spcPts val="0"/>
              </a:spcAft>
              <a:buClr>
                <a:schemeClr val="lt1"/>
              </a:buClr>
              <a:buSzPts val="1600"/>
              <a:buNone/>
              <a:defRPr sz="1600">
                <a:solidFill>
                  <a:schemeClr val="lt1"/>
                </a:solidFill>
              </a:defRPr>
            </a:lvl6pPr>
            <a:lvl7pPr lvl="6" rtl="0" algn="ctr">
              <a:lnSpc>
                <a:spcPct val="100000"/>
              </a:lnSpc>
              <a:spcBef>
                <a:spcPts val="0"/>
              </a:spcBef>
              <a:spcAft>
                <a:spcPts val="0"/>
              </a:spcAft>
              <a:buClr>
                <a:schemeClr val="lt1"/>
              </a:buClr>
              <a:buSzPts val="1600"/>
              <a:buNone/>
              <a:defRPr sz="1600">
                <a:solidFill>
                  <a:schemeClr val="lt1"/>
                </a:solidFill>
              </a:defRPr>
            </a:lvl7pPr>
            <a:lvl8pPr lvl="7" rtl="0" algn="ctr">
              <a:lnSpc>
                <a:spcPct val="100000"/>
              </a:lnSpc>
              <a:spcBef>
                <a:spcPts val="0"/>
              </a:spcBef>
              <a:spcAft>
                <a:spcPts val="0"/>
              </a:spcAft>
              <a:buClr>
                <a:schemeClr val="lt1"/>
              </a:buClr>
              <a:buSzPts val="1600"/>
              <a:buNone/>
              <a:defRPr sz="1600">
                <a:solidFill>
                  <a:schemeClr val="lt1"/>
                </a:solidFill>
              </a:defRPr>
            </a:lvl8pPr>
            <a:lvl9pPr lvl="8" rtl="0" algn="ctr">
              <a:lnSpc>
                <a:spcPct val="100000"/>
              </a:lnSpc>
              <a:spcBef>
                <a:spcPts val="0"/>
              </a:spcBef>
              <a:spcAft>
                <a:spcPts val="0"/>
              </a:spcAft>
              <a:buClr>
                <a:schemeClr val="lt1"/>
              </a:buClr>
              <a:buSzPts val="1600"/>
              <a:buNone/>
              <a:defRPr sz="1600">
                <a:solidFill>
                  <a:schemeClr val="lt1"/>
                </a:solidFill>
              </a:defRPr>
            </a:lvl9pPr>
          </a:lstStyle>
          <a:p/>
        </p:txBody>
      </p:sp>
      <p:sp>
        <p:nvSpPr>
          <p:cNvPr id="36" name="Google Shape;36;p2"/>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09" name="Shape 109"/>
        <p:cNvGrpSpPr/>
        <p:nvPr/>
      </p:nvGrpSpPr>
      <p:grpSpPr>
        <a:xfrm>
          <a:off x="0" y="0"/>
          <a:ext cx="0" cy="0"/>
          <a:chOff x="0" y="0"/>
          <a:chExt cx="0" cy="0"/>
        </a:xfrm>
      </p:grpSpPr>
      <p:sp>
        <p:nvSpPr>
          <p:cNvPr id="110" name="Google Shape;110;p11"/>
          <p:cNvSpPr/>
          <p:nvPr/>
        </p:nvSpPr>
        <p:spPr>
          <a:xfrm flipH="1">
            <a:off x="5569200" y="2834075"/>
            <a:ext cx="3574800" cy="23094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1" name="Google Shape;111;p11"/>
          <p:cNvGrpSpPr/>
          <p:nvPr/>
        </p:nvGrpSpPr>
        <p:grpSpPr>
          <a:xfrm>
            <a:off x="5959222" y="4119576"/>
            <a:ext cx="2520952" cy="1024165"/>
            <a:chOff x="6917201" y="0"/>
            <a:chExt cx="2227777" cy="863400"/>
          </a:xfrm>
        </p:grpSpPr>
        <p:sp>
          <p:nvSpPr>
            <p:cNvPr id="112" name="Google Shape;112;p11"/>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 name="Google Shape;115;p11"/>
          <p:cNvGrpSpPr/>
          <p:nvPr/>
        </p:nvGrpSpPr>
        <p:grpSpPr>
          <a:xfrm>
            <a:off x="199149" y="2"/>
            <a:ext cx="2795414" cy="1083308"/>
            <a:chOff x="6917201" y="0"/>
            <a:chExt cx="2227777" cy="863400"/>
          </a:xfrm>
        </p:grpSpPr>
        <p:sp>
          <p:nvSpPr>
            <p:cNvPr id="116" name="Google Shape;116;p11"/>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9" name="Google Shape;119;p11"/>
          <p:cNvSpPr txBox="1"/>
          <p:nvPr>
            <p:ph hasCustomPrompt="1" type="title"/>
          </p:nvPr>
        </p:nvSpPr>
        <p:spPr>
          <a:xfrm>
            <a:off x="1385850" y="1383850"/>
            <a:ext cx="6372300" cy="1379700"/>
          </a:xfrm>
          <a:prstGeom prst="rect">
            <a:avLst/>
          </a:prstGeom>
        </p:spPr>
        <p:txBody>
          <a:bodyPr anchorCtr="0" anchor="ctr" bIns="91425" lIns="91425" spcFirstLastPara="1" rIns="91425" wrap="square" tIns="91425">
            <a:normAutofit/>
          </a:bodyPr>
          <a:lstStyle>
            <a:lvl1pPr lvl="0" rtl="0" algn="ctr">
              <a:spcBef>
                <a:spcPts val="0"/>
              </a:spcBef>
              <a:spcAft>
                <a:spcPts val="0"/>
              </a:spcAft>
              <a:buClr>
                <a:schemeClr val="dk2"/>
              </a:buClr>
              <a:buSzPts val="8600"/>
              <a:buNone/>
              <a:defRPr sz="8600">
                <a:solidFill>
                  <a:schemeClr val="dk2"/>
                </a:solidFill>
              </a:defRPr>
            </a:lvl1pPr>
            <a:lvl2pPr lvl="1" rtl="0" algn="ctr">
              <a:spcBef>
                <a:spcPts val="0"/>
              </a:spcBef>
              <a:spcAft>
                <a:spcPts val="0"/>
              </a:spcAft>
              <a:buClr>
                <a:schemeClr val="dk2"/>
              </a:buClr>
              <a:buSzPts val="8600"/>
              <a:buNone/>
              <a:defRPr sz="8600">
                <a:solidFill>
                  <a:schemeClr val="dk2"/>
                </a:solidFill>
              </a:defRPr>
            </a:lvl2pPr>
            <a:lvl3pPr lvl="2" rtl="0" algn="ctr">
              <a:spcBef>
                <a:spcPts val="0"/>
              </a:spcBef>
              <a:spcAft>
                <a:spcPts val="0"/>
              </a:spcAft>
              <a:buClr>
                <a:schemeClr val="dk2"/>
              </a:buClr>
              <a:buSzPts val="8600"/>
              <a:buNone/>
              <a:defRPr sz="8600">
                <a:solidFill>
                  <a:schemeClr val="dk2"/>
                </a:solidFill>
              </a:defRPr>
            </a:lvl3pPr>
            <a:lvl4pPr lvl="3" rtl="0" algn="ctr">
              <a:spcBef>
                <a:spcPts val="0"/>
              </a:spcBef>
              <a:spcAft>
                <a:spcPts val="0"/>
              </a:spcAft>
              <a:buClr>
                <a:schemeClr val="dk2"/>
              </a:buClr>
              <a:buSzPts val="8600"/>
              <a:buNone/>
              <a:defRPr sz="8600">
                <a:solidFill>
                  <a:schemeClr val="dk2"/>
                </a:solidFill>
              </a:defRPr>
            </a:lvl4pPr>
            <a:lvl5pPr lvl="4" rtl="0" algn="ctr">
              <a:spcBef>
                <a:spcPts val="0"/>
              </a:spcBef>
              <a:spcAft>
                <a:spcPts val="0"/>
              </a:spcAft>
              <a:buClr>
                <a:schemeClr val="dk2"/>
              </a:buClr>
              <a:buSzPts val="8600"/>
              <a:buNone/>
              <a:defRPr sz="8600">
                <a:solidFill>
                  <a:schemeClr val="dk2"/>
                </a:solidFill>
              </a:defRPr>
            </a:lvl5pPr>
            <a:lvl6pPr lvl="5" rtl="0" algn="ctr">
              <a:spcBef>
                <a:spcPts val="0"/>
              </a:spcBef>
              <a:spcAft>
                <a:spcPts val="0"/>
              </a:spcAft>
              <a:buClr>
                <a:schemeClr val="dk2"/>
              </a:buClr>
              <a:buSzPts val="8600"/>
              <a:buNone/>
              <a:defRPr sz="8600">
                <a:solidFill>
                  <a:schemeClr val="dk2"/>
                </a:solidFill>
              </a:defRPr>
            </a:lvl6pPr>
            <a:lvl7pPr lvl="6" rtl="0" algn="ctr">
              <a:spcBef>
                <a:spcPts val="0"/>
              </a:spcBef>
              <a:spcAft>
                <a:spcPts val="0"/>
              </a:spcAft>
              <a:buClr>
                <a:schemeClr val="dk2"/>
              </a:buClr>
              <a:buSzPts val="8600"/>
              <a:buNone/>
              <a:defRPr sz="8600">
                <a:solidFill>
                  <a:schemeClr val="dk2"/>
                </a:solidFill>
              </a:defRPr>
            </a:lvl7pPr>
            <a:lvl8pPr lvl="7" rtl="0" algn="ctr">
              <a:spcBef>
                <a:spcPts val="0"/>
              </a:spcBef>
              <a:spcAft>
                <a:spcPts val="0"/>
              </a:spcAft>
              <a:buClr>
                <a:schemeClr val="dk2"/>
              </a:buClr>
              <a:buSzPts val="8600"/>
              <a:buNone/>
              <a:defRPr sz="8600">
                <a:solidFill>
                  <a:schemeClr val="dk2"/>
                </a:solidFill>
              </a:defRPr>
            </a:lvl8pPr>
            <a:lvl9pPr lvl="8" rtl="0" algn="ctr">
              <a:spcBef>
                <a:spcPts val="0"/>
              </a:spcBef>
              <a:spcAft>
                <a:spcPts val="0"/>
              </a:spcAft>
              <a:buClr>
                <a:schemeClr val="dk2"/>
              </a:buClr>
              <a:buSzPts val="8600"/>
              <a:buNone/>
              <a:defRPr sz="8600">
                <a:solidFill>
                  <a:schemeClr val="dk2"/>
                </a:solidFill>
              </a:defRPr>
            </a:lvl9pPr>
          </a:lstStyle>
          <a:p>
            <a:r>
              <a:t>xx%</a:t>
            </a:r>
          </a:p>
        </p:txBody>
      </p:sp>
      <p:sp>
        <p:nvSpPr>
          <p:cNvPr id="120" name="Google Shape;120;p11"/>
          <p:cNvSpPr txBox="1"/>
          <p:nvPr>
            <p:ph idx="1" type="body"/>
          </p:nvPr>
        </p:nvSpPr>
        <p:spPr>
          <a:xfrm>
            <a:off x="1385850" y="2863850"/>
            <a:ext cx="6372300" cy="641100"/>
          </a:xfrm>
          <a:prstGeom prst="rect">
            <a:avLst/>
          </a:prstGeom>
        </p:spPr>
        <p:txBody>
          <a:bodyPr anchorCtr="0" anchor="t" bIns="91425" lIns="91425" spcFirstLastPara="1" rIns="91425" wrap="square" tIns="91425">
            <a:normAutofit/>
          </a:bodyPr>
          <a:lstStyle>
            <a:lvl1pPr indent="-311150" lvl="0" marL="457200" rtl="0" algn="ctr">
              <a:spcBef>
                <a:spcPts val="0"/>
              </a:spcBef>
              <a:spcAft>
                <a:spcPts val="0"/>
              </a:spcAft>
              <a:buSzPts val="1300"/>
              <a:buChar char="●"/>
              <a:defRPr/>
            </a:lvl1pPr>
            <a:lvl2pPr indent="-298450" lvl="1" marL="914400" rtl="0" algn="ctr">
              <a:spcBef>
                <a:spcPts val="0"/>
              </a:spcBef>
              <a:spcAft>
                <a:spcPts val="0"/>
              </a:spcAft>
              <a:buSzPts val="1100"/>
              <a:buChar char="○"/>
              <a:defRPr/>
            </a:lvl2pPr>
            <a:lvl3pPr indent="-298450" lvl="2" marL="1371600" rtl="0" algn="ctr">
              <a:spcBef>
                <a:spcPts val="0"/>
              </a:spcBef>
              <a:spcAft>
                <a:spcPts val="0"/>
              </a:spcAft>
              <a:buSzPts val="1100"/>
              <a:buChar char="■"/>
              <a:defRPr/>
            </a:lvl3pPr>
            <a:lvl4pPr indent="-298450" lvl="3" marL="1828800" rtl="0" algn="ctr">
              <a:spcBef>
                <a:spcPts val="0"/>
              </a:spcBef>
              <a:spcAft>
                <a:spcPts val="0"/>
              </a:spcAft>
              <a:buSzPts val="1100"/>
              <a:buChar char="●"/>
              <a:defRPr/>
            </a:lvl4pPr>
            <a:lvl5pPr indent="-298450" lvl="4" marL="2286000" rtl="0" algn="ctr">
              <a:spcBef>
                <a:spcPts val="0"/>
              </a:spcBef>
              <a:spcAft>
                <a:spcPts val="0"/>
              </a:spcAft>
              <a:buSzPts val="1100"/>
              <a:buChar char="○"/>
              <a:defRPr/>
            </a:lvl5pPr>
            <a:lvl6pPr indent="-298450" lvl="5" marL="2743200" rtl="0" algn="ctr">
              <a:spcBef>
                <a:spcPts val="0"/>
              </a:spcBef>
              <a:spcAft>
                <a:spcPts val="0"/>
              </a:spcAft>
              <a:buSzPts val="1100"/>
              <a:buChar char="■"/>
              <a:defRPr/>
            </a:lvl6pPr>
            <a:lvl7pPr indent="-298450" lvl="6" marL="3200400" rtl="0" algn="ctr">
              <a:spcBef>
                <a:spcPts val="0"/>
              </a:spcBef>
              <a:spcAft>
                <a:spcPts val="0"/>
              </a:spcAft>
              <a:buSzPts val="1100"/>
              <a:buChar char="●"/>
              <a:defRPr/>
            </a:lvl7pPr>
            <a:lvl8pPr indent="-298450" lvl="7" marL="3657600" rtl="0" algn="ctr">
              <a:spcBef>
                <a:spcPts val="0"/>
              </a:spcBef>
              <a:spcAft>
                <a:spcPts val="0"/>
              </a:spcAft>
              <a:buSzPts val="1100"/>
              <a:buChar char="○"/>
              <a:defRPr/>
            </a:lvl8pPr>
            <a:lvl9pPr indent="-298450" lvl="8" marL="4114800" rtl="0" algn="ctr">
              <a:spcBef>
                <a:spcPts val="0"/>
              </a:spcBef>
              <a:spcAft>
                <a:spcPts val="0"/>
              </a:spcAft>
              <a:buSzPts val="1100"/>
              <a:buChar char="■"/>
              <a:defRPr/>
            </a:lvl9pPr>
          </a:lstStyle>
          <a:p/>
        </p:txBody>
      </p:sp>
      <p:sp>
        <p:nvSpPr>
          <p:cNvPr id="121" name="Google Shape;121;p11"/>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2" name="Shape 122"/>
        <p:cNvGrpSpPr/>
        <p:nvPr/>
      </p:nvGrpSpPr>
      <p:grpSpPr>
        <a:xfrm>
          <a:off x="0" y="0"/>
          <a:ext cx="0" cy="0"/>
          <a:chOff x="0" y="0"/>
          <a:chExt cx="0" cy="0"/>
        </a:xfrm>
      </p:grpSpPr>
      <p:sp>
        <p:nvSpPr>
          <p:cNvPr id="123" name="Google Shape;123;p12"/>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24" name="Shape 124"/>
        <p:cNvGrpSpPr/>
        <p:nvPr/>
      </p:nvGrpSpPr>
      <p:grpSpPr>
        <a:xfrm>
          <a:off x="0" y="0"/>
          <a:ext cx="0" cy="0"/>
          <a:chOff x="0" y="0"/>
          <a:chExt cx="0" cy="0"/>
        </a:xfrm>
      </p:grpSpPr>
      <p:sp>
        <p:nvSpPr>
          <p:cNvPr id="125" name="Google Shape;125;p13"/>
          <p:cNvSpPr txBox="1"/>
          <p:nvPr>
            <p:ph type="title"/>
          </p:nvPr>
        </p:nvSpPr>
        <p:spPr>
          <a:xfrm>
            <a:off x="628650" y="273844"/>
            <a:ext cx="7886700" cy="994200"/>
          </a:xfrm>
          <a:prstGeom prst="rect">
            <a:avLst/>
          </a:prstGeom>
          <a:noFill/>
          <a:ln>
            <a:noFill/>
          </a:ln>
        </p:spPr>
        <p:txBody>
          <a:bodyPr anchorCtr="0" anchor="ctr" bIns="45700" lIns="91425" spcFirstLastPara="1" rIns="91425" wrap="square" tIns="45700">
            <a:normAutofit/>
          </a:bodyPr>
          <a:lstStyle>
            <a:lvl1pPr lvl="0" rtl="0" algn="l">
              <a:lnSpc>
                <a:spcPct val="90000"/>
              </a:lnSpc>
              <a:spcBef>
                <a:spcPts val="0"/>
              </a:spcBef>
              <a:spcAft>
                <a:spcPts val="0"/>
              </a:spcAft>
              <a:buClr>
                <a:schemeClr val="lt1"/>
              </a:buClr>
              <a:buSzPts val="1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26" name="Google Shape;126;p13"/>
          <p:cNvSpPr txBox="1"/>
          <p:nvPr>
            <p:ph idx="1" type="body"/>
          </p:nvPr>
        </p:nvSpPr>
        <p:spPr>
          <a:xfrm>
            <a:off x="628650" y="1369218"/>
            <a:ext cx="7886700" cy="3263400"/>
          </a:xfrm>
          <a:prstGeom prst="rect">
            <a:avLst/>
          </a:prstGeom>
          <a:noFill/>
          <a:ln>
            <a:noFill/>
          </a:ln>
        </p:spPr>
        <p:txBody>
          <a:bodyPr anchorCtr="0" anchor="t" bIns="45700" lIns="91425" spcFirstLastPara="1" rIns="91425" wrap="square" tIns="45700">
            <a:normAutofit/>
          </a:bodyPr>
          <a:lstStyle>
            <a:lvl1pPr indent="-342900" lvl="0" marL="457200" rtl="0" algn="l">
              <a:lnSpc>
                <a:spcPct val="90000"/>
              </a:lnSpc>
              <a:spcBef>
                <a:spcPts val="750"/>
              </a:spcBef>
              <a:spcAft>
                <a:spcPts val="0"/>
              </a:spcAft>
              <a:buClr>
                <a:schemeClr val="lt1"/>
              </a:buClr>
              <a:buSzPts val="1800"/>
              <a:buChar char="●"/>
              <a:defRPr/>
            </a:lvl1pPr>
            <a:lvl2pPr indent="-342900" lvl="1" marL="914400" rtl="0" algn="l">
              <a:lnSpc>
                <a:spcPct val="90000"/>
              </a:lnSpc>
              <a:spcBef>
                <a:spcPts val="1200"/>
              </a:spcBef>
              <a:spcAft>
                <a:spcPts val="0"/>
              </a:spcAft>
              <a:buClr>
                <a:schemeClr val="lt1"/>
              </a:buClr>
              <a:buSzPts val="1800"/>
              <a:buChar char="○"/>
              <a:defRPr/>
            </a:lvl2pPr>
            <a:lvl3pPr indent="-342900" lvl="2" marL="1371600" rtl="0" algn="l">
              <a:lnSpc>
                <a:spcPct val="90000"/>
              </a:lnSpc>
              <a:spcBef>
                <a:spcPts val="1200"/>
              </a:spcBef>
              <a:spcAft>
                <a:spcPts val="0"/>
              </a:spcAft>
              <a:buClr>
                <a:schemeClr val="lt1"/>
              </a:buClr>
              <a:buSzPts val="1800"/>
              <a:buChar char="■"/>
              <a:defRPr/>
            </a:lvl3pPr>
            <a:lvl4pPr indent="-342900" lvl="3" marL="1828800" rtl="0" algn="l">
              <a:lnSpc>
                <a:spcPct val="90000"/>
              </a:lnSpc>
              <a:spcBef>
                <a:spcPts val="1200"/>
              </a:spcBef>
              <a:spcAft>
                <a:spcPts val="0"/>
              </a:spcAft>
              <a:buClr>
                <a:schemeClr val="lt1"/>
              </a:buClr>
              <a:buSzPts val="1800"/>
              <a:buChar char="●"/>
              <a:defRPr/>
            </a:lvl4pPr>
            <a:lvl5pPr indent="-342900" lvl="4" marL="2286000" rtl="0" algn="l">
              <a:lnSpc>
                <a:spcPct val="90000"/>
              </a:lnSpc>
              <a:spcBef>
                <a:spcPts val="1200"/>
              </a:spcBef>
              <a:spcAft>
                <a:spcPts val="0"/>
              </a:spcAft>
              <a:buClr>
                <a:schemeClr val="lt1"/>
              </a:buClr>
              <a:buSzPts val="1800"/>
              <a:buChar char="○"/>
              <a:defRPr/>
            </a:lvl5pPr>
            <a:lvl6pPr indent="-342900" lvl="5" marL="2743200" rtl="0" algn="l">
              <a:lnSpc>
                <a:spcPct val="90000"/>
              </a:lnSpc>
              <a:spcBef>
                <a:spcPts val="1200"/>
              </a:spcBef>
              <a:spcAft>
                <a:spcPts val="0"/>
              </a:spcAft>
              <a:buClr>
                <a:schemeClr val="lt1"/>
              </a:buClr>
              <a:buSzPts val="1800"/>
              <a:buChar char="■"/>
              <a:defRPr/>
            </a:lvl6pPr>
            <a:lvl7pPr indent="-342900" lvl="6" marL="3200400" rtl="0" algn="l">
              <a:lnSpc>
                <a:spcPct val="90000"/>
              </a:lnSpc>
              <a:spcBef>
                <a:spcPts val="1200"/>
              </a:spcBef>
              <a:spcAft>
                <a:spcPts val="0"/>
              </a:spcAft>
              <a:buClr>
                <a:schemeClr val="lt1"/>
              </a:buClr>
              <a:buSzPts val="1800"/>
              <a:buChar char="●"/>
              <a:defRPr/>
            </a:lvl7pPr>
            <a:lvl8pPr indent="-342900" lvl="7" marL="3657600" rtl="0" algn="l">
              <a:lnSpc>
                <a:spcPct val="90000"/>
              </a:lnSpc>
              <a:spcBef>
                <a:spcPts val="1200"/>
              </a:spcBef>
              <a:spcAft>
                <a:spcPts val="0"/>
              </a:spcAft>
              <a:buClr>
                <a:schemeClr val="lt1"/>
              </a:buClr>
              <a:buSzPts val="1800"/>
              <a:buChar char="○"/>
              <a:defRPr/>
            </a:lvl8pPr>
            <a:lvl9pPr indent="-342900" lvl="8" marL="4114800" rtl="0" algn="l">
              <a:lnSpc>
                <a:spcPct val="90000"/>
              </a:lnSpc>
              <a:spcBef>
                <a:spcPts val="1200"/>
              </a:spcBef>
              <a:spcAft>
                <a:spcPts val="1200"/>
              </a:spcAft>
              <a:buClr>
                <a:schemeClr val="lt1"/>
              </a:buClr>
              <a:buSzPts val="1800"/>
              <a:buChar char="■"/>
              <a:defRPr/>
            </a:lvl9pPr>
          </a:lstStyle>
          <a:p/>
        </p:txBody>
      </p:sp>
      <p:sp>
        <p:nvSpPr>
          <p:cNvPr id="127" name="Google Shape;127;p13"/>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28" name="Google Shape;128;p13"/>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29" name="Google Shape;129;p13"/>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rmAutofit/>
          </a:bodyPr>
          <a:lstStyle>
            <a:lvl1pPr indent="0" lvl="0" marL="0" rtl="0" algn="r">
              <a:spcBef>
                <a:spcPts val="0"/>
              </a:spcBef>
              <a:spcAft>
                <a:spcPts val="0"/>
              </a:spcAft>
              <a:buClr>
                <a:schemeClr val="lt1"/>
              </a:buClr>
              <a:buSzPts val="900"/>
              <a:buFont typeface="Calibri"/>
              <a:buNone/>
              <a:defRPr/>
            </a:lvl1pPr>
            <a:lvl2pPr indent="0" lvl="1" marL="0" rtl="0" algn="r">
              <a:spcBef>
                <a:spcPts val="0"/>
              </a:spcBef>
              <a:spcAft>
                <a:spcPts val="0"/>
              </a:spcAft>
              <a:buClr>
                <a:schemeClr val="lt1"/>
              </a:buClr>
              <a:buSzPts val="900"/>
              <a:buFont typeface="Calibri"/>
              <a:buNone/>
              <a:defRPr/>
            </a:lvl2pPr>
            <a:lvl3pPr indent="0" lvl="2" marL="0" rtl="0" algn="r">
              <a:spcBef>
                <a:spcPts val="0"/>
              </a:spcBef>
              <a:spcAft>
                <a:spcPts val="0"/>
              </a:spcAft>
              <a:buClr>
                <a:schemeClr val="lt1"/>
              </a:buClr>
              <a:buSzPts val="900"/>
              <a:buFont typeface="Calibri"/>
              <a:buNone/>
              <a:defRPr/>
            </a:lvl3pPr>
            <a:lvl4pPr indent="0" lvl="3" marL="0" rtl="0" algn="r">
              <a:spcBef>
                <a:spcPts val="0"/>
              </a:spcBef>
              <a:spcAft>
                <a:spcPts val="0"/>
              </a:spcAft>
              <a:buClr>
                <a:schemeClr val="lt1"/>
              </a:buClr>
              <a:buSzPts val="900"/>
              <a:buFont typeface="Calibri"/>
              <a:buNone/>
              <a:defRPr/>
            </a:lvl4pPr>
            <a:lvl5pPr indent="0" lvl="4" marL="0" rtl="0" algn="r">
              <a:spcBef>
                <a:spcPts val="0"/>
              </a:spcBef>
              <a:spcAft>
                <a:spcPts val="0"/>
              </a:spcAft>
              <a:buClr>
                <a:schemeClr val="lt1"/>
              </a:buClr>
              <a:buSzPts val="900"/>
              <a:buFont typeface="Calibri"/>
              <a:buNone/>
              <a:defRPr/>
            </a:lvl5pPr>
            <a:lvl6pPr indent="0" lvl="5" marL="0" rtl="0" algn="r">
              <a:spcBef>
                <a:spcPts val="0"/>
              </a:spcBef>
              <a:spcAft>
                <a:spcPts val="0"/>
              </a:spcAft>
              <a:buClr>
                <a:schemeClr val="lt1"/>
              </a:buClr>
              <a:buSzPts val="900"/>
              <a:buFont typeface="Calibri"/>
              <a:buNone/>
              <a:defRPr/>
            </a:lvl6pPr>
            <a:lvl7pPr indent="0" lvl="6" marL="0" rtl="0" algn="r">
              <a:spcBef>
                <a:spcPts val="0"/>
              </a:spcBef>
              <a:spcAft>
                <a:spcPts val="0"/>
              </a:spcAft>
              <a:buClr>
                <a:schemeClr val="lt1"/>
              </a:buClr>
              <a:buSzPts val="900"/>
              <a:buFont typeface="Calibri"/>
              <a:buNone/>
              <a:defRPr/>
            </a:lvl7pPr>
            <a:lvl8pPr indent="0" lvl="7" marL="0" rtl="0" algn="r">
              <a:spcBef>
                <a:spcPts val="0"/>
              </a:spcBef>
              <a:spcAft>
                <a:spcPts val="0"/>
              </a:spcAft>
              <a:buClr>
                <a:schemeClr val="lt1"/>
              </a:buClr>
              <a:buSzPts val="900"/>
              <a:buFont typeface="Calibri"/>
              <a:buNone/>
              <a:defRPr/>
            </a:lvl8pPr>
            <a:lvl9pPr indent="0" lvl="8" marL="0" rtl="0" algn="r">
              <a:spcBef>
                <a:spcPts val="0"/>
              </a:spcBef>
              <a:spcAft>
                <a:spcPts val="0"/>
              </a:spcAft>
              <a:buClr>
                <a:schemeClr val="lt1"/>
              </a:buClr>
              <a:buSzPts val="900"/>
              <a:buFont typeface="Calibri"/>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3"/>
        </a:solidFill>
      </p:bgPr>
    </p:bg>
    <p:spTree>
      <p:nvGrpSpPr>
        <p:cNvPr id="37" name="Shape 37"/>
        <p:cNvGrpSpPr/>
        <p:nvPr/>
      </p:nvGrpSpPr>
      <p:grpSpPr>
        <a:xfrm>
          <a:off x="0" y="0"/>
          <a:ext cx="0" cy="0"/>
          <a:chOff x="0" y="0"/>
          <a:chExt cx="0" cy="0"/>
        </a:xfrm>
      </p:grpSpPr>
      <p:sp>
        <p:nvSpPr>
          <p:cNvPr id="38" name="Google Shape;38;p3"/>
          <p:cNvSpPr/>
          <p:nvPr/>
        </p:nvSpPr>
        <p:spPr>
          <a:xfrm flipH="1">
            <a:off x="4757100" y="2309400"/>
            <a:ext cx="4386900" cy="28341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 name="Google Shape;39;p3"/>
          <p:cNvGrpSpPr/>
          <p:nvPr/>
        </p:nvGrpSpPr>
        <p:grpSpPr>
          <a:xfrm>
            <a:off x="5594191" y="3961115"/>
            <a:ext cx="2910145" cy="1182340"/>
            <a:chOff x="6917201" y="0"/>
            <a:chExt cx="2227777" cy="863400"/>
          </a:xfrm>
        </p:grpSpPr>
        <p:sp>
          <p:nvSpPr>
            <p:cNvPr id="40" name="Google Shape;40;p3"/>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 name="Google Shape;43;p3"/>
          <p:cNvGrpSpPr/>
          <p:nvPr/>
        </p:nvGrpSpPr>
        <p:grpSpPr>
          <a:xfrm>
            <a:off x="199149" y="2"/>
            <a:ext cx="2795414" cy="1083308"/>
            <a:chOff x="6917201" y="0"/>
            <a:chExt cx="2227777" cy="863400"/>
          </a:xfrm>
        </p:grpSpPr>
        <p:sp>
          <p:nvSpPr>
            <p:cNvPr id="44" name="Google Shape;44;p3"/>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3"/>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3"/>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 name="Google Shape;47;p3"/>
          <p:cNvSpPr txBox="1"/>
          <p:nvPr>
            <p:ph type="title"/>
          </p:nvPr>
        </p:nvSpPr>
        <p:spPr>
          <a:xfrm>
            <a:off x="1888684" y="1746100"/>
            <a:ext cx="5377500" cy="1646100"/>
          </a:xfrm>
          <a:prstGeom prst="rect">
            <a:avLst/>
          </a:prstGeom>
        </p:spPr>
        <p:txBody>
          <a:bodyPr anchorCtr="0" anchor="ctr" bIns="91425" lIns="91425" spcFirstLastPara="1" rIns="91425" wrap="square" tIns="91425">
            <a:normAutofit/>
          </a:bodyPr>
          <a:lstStyle>
            <a:lvl1pPr lvl="0" rtl="0" algn="ctr">
              <a:spcBef>
                <a:spcPts val="0"/>
              </a:spcBef>
              <a:spcAft>
                <a:spcPts val="0"/>
              </a:spcAft>
              <a:buClr>
                <a:schemeClr val="dk2"/>
              </a:buClr>
              <a:buSzPts val="3200"/>
              <a:buNone/>
              <a:defRPr sz="3200">
                <a:solidFill>
                  <a:schemeClr val="dk2"/>
                </a:solidFill>
              </a:defRPr>
            </a:lvl1pPr>
            <a:lvl2pPr lvl="1" rtl="0" algn="ctr">
              <a:spcBef>
                <a:spcPts val="0"/>
              </a:spcBef>
              <a:spcAft>
                <a:spcPts val="0"/>
              </a:spcAft>
              <a:buClr>
                <a:schemeClr val="dk2"/>
              </a:buClr>
              <a:buSzPts val="3200"/>
              <a:buNone/>
              <a:defRPr sz="3200">
                <a:solidFill>
                  <a:schemeClr val="dk2"/>
                </a:solidFill>
              </a:defRPr>
            </a:lvl2pPr>
            <a:lvl3pPr lvl="2" rtl="0" algn="ctr">
              <a:spcBef>
                <a:spcPts val="0"/>
              </a:spcBef>
              <a:spcAft>
                <a:spcPts val="0"/>
              </a:spcAft>
              <a:buClr>
                <a:schemeClr val="dk2"/>
              </a:buClr>
              <a:buSzPts val="3200"/>
              <a:buNone/>
              <a:defRPr sz="3200">
                <a:solidFill>
                  <a:schemeClr val="dk2"/>
                </a:solidFill>
              </a:defRPr>
            </a:lvl3pPr>
            <a:lvl4pPr lvl="3" rtl="0" algn="ctr">
              <a:spcBef>
                <a:spcPts val="0"/>
              </a:spcBef>
              <a:spcAft>
                <a:spcPts val="0"/>
              </a:spcAft>
              <a:buClr>
                <a:schemeClr val="dk2"/>
              </a:buClr>
              <a:buSzPts val="3200"/>
              <a:buNone/>
              <a:defRPr sz="3200">
                <a:solidFill>
                  <a:schemeClr val="dk2"/>
                </a:solidFill>
              </a:defRPr>
            </a:lvl4pPr>
            <a:lvl5pPr lvl="4" rtl="0" algn="ctr">
              <a:spcBef>
                <a:spcPts val="0"/>
              </a:spcBef>
              <a:spcAft>
                <a:spcPts val="0"/>
              </a:spcAft>
              <a:buClr>
                <a:schemeClr val="dk2"/>
              </a:buClr>
              <a:buSzPts val="3200"/>
              <a:buNone/>
              <a:defRPr sz="3200">
                <a:solidFill>
                  <a:schemeClr val="dk2"/>
                </a:solidFill>
              </a:defRPr>
            </a:lvl5pPr>
            <a:lvl6pPr lvl="5" rtl="0" algn="ctr">
              <a:spcBef>
                <a:spcPts val="0"/>
              </a:spcBef>
              <a:spcAft>
                <a:spcPts val="0"/>
              </a:spcAft>
              <a:buClr>
                <a:schemeClr val="dk2"/>
              </a:buClr>
              <a:buSzPts val="3200"/>
              <a:buNone/>
              <a:defRPr sz="3200">
                <a:solidFill>
                  <a:schemeClr val="dk2"/>
                </a:solidFill>
              </a:defRPr>
            </a:lvl6pPr>
            <a:lvl7pPr lvl="6" rtl="0" algn="ctr">
              <a:spcBef>
                <a:spcPts val="0"/>
              </a:spcBef>
              <a:spcAft>
                <a:spcPts val="0"/>
              </a:spcAft>
              <a:buClr>
                <a:schemeClr val="dk2"/>
              </a:buClr>
              <a:buSzPts val="3200"/>
              <a:buNone/>
              <a:defRPr sz="3200">
                <a:solidFill>
                  <a:schemeClr val="dk2"/>
                </a:solidFill>
              </a:defRPr>
            </a:lvl7pPr>
            <a:lvl8pPr lvl="7" rtl="0" algn="ctr">
              <a:spcBef>
                <a:spcPts val="0"/>
              </a:spcBef>
              <a:spcAft>
                <a:spcPts val="0"/>
              </a:spcAft>
              <a:buClr>
                <a:schemeClr val="dk2"/>
              </a:buClr>
              <a:buSzPts val="3200"/>
              <a:buNone/>
              <a:defRPr sz="3200">
                <a:solidFill>
                  <a:schemeClr val="dk2"/>
                </a:solidFill>
              </a:defRPr>
            </a:lvl8pPr>
            <a:lvl9pPr lvl="8" rtl="0" algn="ctr">
              <a:spcBef>
                <a:spcPts val="0"/>
              </a:spcBef>
              <a:spcAft>
                <a:spcPts val="0"/>
              </a:spcAft>
              <a:buClr>
                <a:schemeClr val="dk2"/>
              </a:buClr>
              <a:buSzPts val="3200"/>
              <a:buNone/>
              <a:defRPr sz="3200">
                <a:solidFill>
                  <a:schemeClr val="dk2"/>
                </a:solidFill>
              </a:defRPr>
            </a:lvl9pPr>
          </a:lstStyle>
          <a:p/>
        </p:txBody>
      </p:sp>
      <p:sp>
        <p:nvSpPr>
          <p:cNvPr id="48" name="Google Shape;48;p3"/>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dk2"/>
        </a:solidFill>
      </p:bgPr>
    </p:bg>
    <p:spTree>
      <p:nvGrpSpPr>
        <p:cNvPr id="49" name="Shape 49"/>
        <p:cNvGrpSpPr/>
        <p:nvPr/>
      </p:nvGrpSpPr>
      <p:grpSpPr>
        <a:xfrm>
          <a:off x="0" y="0"/>
          <a:ext cx="0" cy="0"/>
          <a:chOff x="0" y="0"/>
          <a:chExt cx="0" cy="0"/>
        </a:xfrm>
      </p:grpSpPr>
      <p:sp>
        <p:nvSpPr>
          <p:cNvPr id="50" name="Google Shape;50;p4"/>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54" name="Google Shape;54;p4"/>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55" name="Google Shape;55;p4"/>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solidFill>
          <a:schemeClr val="dk2"/>
        </a:solidFill>
      </p:bgPr>
    </p:bg>
    <p:spTree>
      <p:nvGrpSpPr>
        <p:cNvPr id="56" name="Shape 56"/>
        <p:cNvGrpSpPr/>
        <p:nvPr/>
      </p:nvGrpSpPr>
      <p:grpSpPr>
        <a:xfrm>
          <a:off x="0" y="0"/>
          <a:ext cx="0" cy="0"/>
          <a:chOff x="0" y="0"/>
          <a:chExt cx="0" cy="0"/>
        </a:xfrm>
      </p:grpSpPr>
      <p:sp>
        <p:nvSpPr>
          <p:cNvPr id="57" name="Google Shape;57;p5"/>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5"/>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5"/>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61" name="Google Shape;61;p5"/>
          <p:cNvSpPr txBox="1"/>
          <p:nvPr>
            <p:ph idx="1" type="body"/>
          </p:nvPr>
        </p:nvSpPr>
        <p:spPr>
          <a:xfrm>
            <a:off x="819150" y="1990725"/>
            <a:ext cx="3686100" cy="24480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62" name="Google Shape;62;p5"/>
          <p:cNvSpPr txBox="1"/>
          <p:nvPr>
            <p:ph idx="2" type="body"/>
          </p:nvPr>
        </p:nvSpPr>
        <p:spPr>
          <a:xfrm>
            <a:off x="4638675" y="1990725"/>
            <a:ext cx="3686100" cy="24480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63" name="Google Shape;63;p5"/>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solidFill>
          <a:schemeClr val="dk2"/>
        </a:solidFill>
      </p:bgPr>
    </p:bg>
    <p:spTree>
      <p:nvGrpSpPr>
        <p:cNvPr id="64" name="Shape 64"/>
        <p:cNvGrpSpPr/>
        <p:nvPr/>
      </p:nvGrpSpPr>
      <p:grpSpPr>
        <a:xfrm>
          <a:off x="0" y="0"/>
          <a:ext cx="0" cy="0"/>
          <a:chOff x="0" y="0"/>
          <a:chExt cx="0" cy="0"/>
        </a:xfrm>
      </p:grpSpPr>
      <p:sp>
        <p:nvSpPr>
          <p:cNvPr id="65" name="Google Shape;65;p6"/>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6"/>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6"/>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6"/>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69" name="Google Shape;69;p6"/>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solidFill>
          <a:schemeClr val="accent3"/>
        </a:solidFill>
      </p:bgPr>
    </p:bg>
    <p:spTree>
      <p:nvGrpSpPr>
        <p:cNvPr id="70" name="Shape 70"/>
        <p:cNvGrpSpPr/>
        <p:nvPr/>
      </p:nvGrpSpPr>
      <p:grpSpPr>
        <a:xfrm>
          <a:off x="0" y="0"/>
          <a:ext cx="0" cy="0"/>
          <a:chOff x="0" y="0"/>
          <a:chExt cx="0" cy="0"/>
        </a:xfrm>
      </p:grpSpPr>
      <p:sp>
        <p:nvSpPr>
          <p:cNvPr id="71" name="Google Shape;71;p7"/>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7"/>
          <p:cNvSpPr/>
          <p:nvPr/>
        </p:nvSpPr>
        <p:spPr>
          <a:xfrm>
            <a:off x="31" y="2824500"/>
            <a:ext cx="7370400" cy="23190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7"/>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7"/>
          <p:cNvSpPr txBox="1"/>
          <p:nvPr>
            <p:ph type="title"/>
          </p:nvPr>
        </p:nvSpPr>
        <p:spPr>
          <a:xfrm>
            <a:off x="819150" y="845600"/>
            <a:ext cx="3709200" cy="13830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75" name="Google Shape;75;p7"/>
          <p:cNvSpPr txBox="1"/>
          <p:nvPr>
            <p:ph idx="1" type="body"/>
          </p:nvPr>
        </p:nvSpPr>
        <p:spPr>
          <a:xfrm>
            <a:off x="830700" y="2319050"/>
            <a:ext cx="3709200" cy="21198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76" name="Google Shape;76;p7"/>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1"/>
        </a:solidFill>
      </p:bgPr>
    </p:bg>
    <p:spTree>
      <p:nvGrpSpPr>
        <p:cNvPr id="77" name="Shape 77"/>
        <p:cNvGrpSpPr/>
        <p:nvPr/>
      </p:nvGrpSpPr>
      <p:grpSpPr>
        <a:xfrm>
          <a:off x="0" y="0"/>
          <a:ext cx="0" cy="0"/>
          <a:chOff x="0" y="0"/>
          <a:chExt cx="0" cy="0"/>
        </a:xfrm>
      </p:grpSpPr>
      <p:sp>
        <p:nvSpPr>
          <p:cNvPr id="78" name="Google Shape;78;p8"/>
          <p:cNvSpPr/>
          <p:nvPr/>
        </p:nvSpPr>
        <p:spPr>
          <a:xfrm>
            <a:off x="0" y="2823144"/>
            <a:ext cx="7369200" cy="23169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flipH="1">
            <a:off x="3583210" y="1554113"/>
            <a:ext cx="5560500" cy="35895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 name="Google Shape;80;p8"/>
          <p:cNvGrpSpPr/>
          <p:nvPr/>
        </p:nvGrpSpPr>
        <p:grpSpPr>
          <a:xfrm>
            <a:off x="255991" y="-118"/>
            <a:ext cx="2251347" cy="1043408"/>
            <a:chOff x="3961956" y="4383950"/>
            <a:chExt cx="1160548" cy="548700"/>
          </a:xfrm>
        </p:grpSpPr>
        <p:sp>
          <p:nvSpPr>
            <p:cNvPr id="81" name="Google Shape;81;p8"/>
            <p:cNvSpPr/>
            <p:nvPr/>
          </p:nvSpPr>
          <p:spPr>
            <a:xfrm>
              <a:off x="4224904"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a:off x="4093430"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a:off x="3961956"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 name="Google Shape;84;p8"/>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 name="Google Shape;85;p8"/>
          <p:cNvGrpSpPr/>
          <p:nvPr/>
        </p:nvGrpSpPr>
        <p:grpSpPr>
          <a:xfrm>
            <a:off x="34934" y="4522125"/>
            <a:ext cx="1593306" cy="617072"/>
            <a:chOff x="6917201" y="0"/>
            <a:chExt cx="2227777" cy="863400"/>
          </a:xfrm>
        </p:grpSpPr>
        <p:sp>
          <p:nvSpPr>
            <p:cNvPr id="86" name="Google Shape;86;p8"/>
            <p:cNvSpPr/>
            <p:nvPr/>
          </p:nvSpPr>
          <p:spPr>
            <a:xfrm>
              <a:off x="7641677"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a:off x="7279439"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a:off x="6917201"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 name="Google Shape;89;p8"/>
          <p:cNvGrpSpPr/>
          <p:nvPr/>
        </p:nvGrpSpPr>
        <p:grpSpPr>
          <a:xfrm>
            <a:off x="5886353" y="1243"/>
            <a:ext cx="3257455" cy="1261514"/>
            <a:chOff x="6917201" y="0"/>
            <a:chExt cx="2227777" cy="863400"/>
          </a:xfrm>
        </p:grpSpPr>
        <p:sp>
          <p:nvSpPr>
            <p:cNvPr id="90" name="Google Shape;90;p8"/>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8"/>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8"/>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 name="Google Shape;93;p8"/>
          <p:cNvSpPr txBox="1"/>
          <p:nvPr>
            <p:ph type="title"/>
          </p:nvPr>
        </p:nvSpPr>
        <p:spPr>
          <a:xfrm>
            <a:off x="1393929" y="1301146"/>
            <a:ext cx="6366900" cy="25392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3200"/>
              <a:buNone/>
              <a:defRPr sz="3200"/>
            </a:lvl1pPr>
            <a:lvl2pPr lvl="1" rtl="0" algn="ctr">
              <a:spcBef>
                <a:spcPts val="0"/>
              </a:spcBef>
              <a:spcAft>
                <a:spcPts val="0"/>
              </a:spcAft>
              <a:buSzPts val="3200"/>
              <a:buNone/>
              <a:defRPr sz="3200"/>
            </a:lvl2pPr>
            <a:lvl3pPr lvl="2" rtl="0" algn="ctr">
              <a:spcBef>
                <a:spcPts val="0"/>
              </a:spcBef>
              <a:spcAft>
                <a:spcPts val="0"/>
              </a:spcAft>
              <a:buSzPts val="3200"/>
              <a:buNone/>
              <a:defRPr sz="3200"/>
            </a:lvl3pPr>
            <a:lvl4pPr lvl="3" rtl="0" algn="ctr">
              <a:spcBef>
                <a:spcPts val="0"/>
              </a:spcBef>
              <a:spcAft>
                <a:spcPts val="0"/>
              </a:spcAft>
              <a:buSzPts val="3200"/>
              <a:buNone/>
              <a:defRPr sz="3200"/>
            </a:lvl4pPr>
            <a:lvl5pPr lvl="4" rtl="0" algn="ctr">
              <a:spcBef>
                <a:spcPts val="0"/>
              </a:spcBef>
              <a:spcAft>
                <a:spcPts val="0"/>
              </a:spcAft>
              <a:buSzPts val="3200"/>
              <a:buNone/>
              <a:defRPr sz="3200"/>
            </a:lvl5pPr>
            <a:lvl6pPr lvl="5" rtl="0" algn="ctr">
              <a:spcBef>
                <a:spcPts val="0"/>
              </a:spcBef>
              <a:spcAft>
                <a:spcPts val="0"/>
              </a:spcAft>
              <a:buSzPts val="3200"/>
              <a:buNone/>
              <a:defRPr sz="3200"/>
            </a:lvl6pPr>
            <a:lvl7pPr lvl="6" rtl="0" algn="ctr">
              <a:spcBef>
                <a:spcPts val="0"/>
              </a:spcBef>
              <a:spcAft>
                <a:spcPts val="0"/>
              </a:spcAft>
              <a:buSzPts val="3200"/>
              <a:buNone/>
              <a:defRPr sz="3200"/>
            </a:lvl7pPr>
            <a:lvl8pPr lvl="7" rtl="0" algn="ctr">
              <a:spcBef>
                <a:spcPts val="0"/>
              </a:spcBef>
              <a:spcAft>
                <a:spcPts val="0"/>
              </a:spcAft>
              <a:buSzPts val="3200"/>
              <a:buNone/>
              <a:defRPr sz="3200"/>
            </a:lvl8pPr>
            <a:lvl9pPr lvl="8" rtl="0" algn="ctr">
              <a:spcBef>
                <a:spcPts val="0"/>
              </a:spcBef>
              <a:spcAft>
                <a:spcPts val="0"/>
              </a:spcAft>
              <a:buSzPts val="3200"/>
              <a:buNone/>
              <a:defRPr sz="3200"/>
            </a:lvl9pPr>
          </a:lstStyle>
          <a:p/>
        </p:txBody>
      </p:sp>
      <p:sp>
        <p:nvSpPr>
          <p:cNvPr id="94" name="Google Shape;94;p8"/>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dk2"/>
        </a:solidFill>
      </p:bgPr>
    </p:bg>
    <p:spTree>
      <p:nvGrpSpPr>
        <p:cNvPr id="95" name="Shape 95"/>
        <p:cNvGrpSpPr/>
        <p:nvPr/>
      </p:nvGrpSpPr>
      <p:grpSpPr>
        <a:xfrm>
          <a:off x="0" y="0"/>
          <a:ext cx="0" cy="0"/>
          <a:chOff x="0" y="0"/>
          <a:chExt cx="0" cy="0"/>
        </a:xfrm>
      </p:grpSpPr>
      <p:sp>
        <p:nvSpPr>
          <p:cNvPr id="96" name="Google Shape;96;p9"/>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9"/>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9"/>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9"/>
          <p:cNvSpPr txBox="1"/>
          <p:nvPr>
            <p:ph type="title"/>
          </p:nvPr>
        </p:nvSpPr>
        <p:spPr>
          <a:xfrm>
            <a:off x="819150" y="845600"/>
            <a:ext cx="6424200" cy="7050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100" name="Google Shape;100;p9"/>
          <p:cNvSpPr txBox="1"/>
          <p:nvPr>
            <p:ph idx="1" type="subTitle"/>
          </p:nvPr>
        </p:nvSpPr>
        <p:spPr>
          <a:xfrm>
            <a:off x="819150" y="1550700"/>
            <a:ext cx="5859900" cy="3936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p:txBody>
      </p:sp>
      <p:sp>
        <p:nvSpPr>
          <p:cNvPr id="101" name="Google Shape;101;p9"/>
          <p:cNvSpPr txBox="1"/>
          <p:nvPr>
            <p:ph idx="2" type="body"/>
          </p:nvPr>
        </p:nvSpPr>
        <p:spPr>
          <a:xfrm>
            <a:off x="819150" y="2467050"/>
            <a:ext cx="5859900" cy="20955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102" name="Google Shape;102;p9"/>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chemeClr val="accent1"/>
        </a:solidFill>
      </p:bgPr>
    </p:bg>
    <p:spTree>
      <p:nvGrpSpPr>
        <p:cNvPr id="103" name="Shape 103"/>
        <p:cNvGrpSpPr/>
        <p:nvPr/>
      </p:nvGrpSpPr>
      <p:grpSpPr>
        <a:xfrm>
          <a:off x="0" y="0"/>
          <a:ext cx="0" cy="0"/>
          <a:chOff x="0" y="0"/>
          <a:chExt cx="0" cy="0"/>
        </a:xfrm>
      </p:grpSpPr>
      <p:sp>
        <p:nvSpPr>
          <p:cNvPr id="104" name="Google Shape;104;p10"/>
          <p:cNvSpPr/>
          <p:nvPr/>
        </p:nvSpPr>
        <p:spPr>
          <a:xfrm>
            <a:off x="31" y="2824500"/>
            <a:ext cx="7370400" cy="23190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0"/>
          <p:cNvSpPr/>
          <p:nvPr/>
        </p:nvSpPr>
        <p:spPr>
          <a:xfrm flipH="1">
            <a:off x="3582600" y="1550700"/>
            <a:ext cx="5561400" cy="35928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0"/>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0"/>
          <p:cNvSpPr txBox="1"/>
          <p:nvPr>
            <p:ph idx="1" type="body"/>
          </p:nvPr>
        </p:nvSpPr>
        <p:spPr>
          <a:xfrm>
            <a:off x="328025" y="4163500"/>
            <a:ext cx="7415100" cy="605100"/>
          </a:xfrm>
          <a:prstGeom prst="rect">
            <a:avLst/>
          </a:prstGeom>
        </p:spPr>
        <p:txBody>
          <a:bodyPr anchorCtr="0" anchor="b" bIns="91425" lIns="91425" spcFirstLastPara="1" rIns="91425" wrap="square" tIns="91425">
            <a:normAutofit/>
          </a:bodyPr>
          <a:lstStyle>
            <a:lvl1pPr indent="-228600" lvl="0" marL="457200" rtl="0">
              <a:lnSpc>
                <a:spcPct val="100000"/>
              </a:lnSpc>
              <a:spcBef>
                <a:spcPts val="0"/>
              </a:spcBef>
              <a:spcAft>
                <a:spcPts val="0"/>
              </a:spcAft>
              <a:buSzPts val="1300"/>
              <a:buNone/>
              <a:defRPr/>
            </a:lvl1pPr>
          </a:lstStyle>
          <a:p/>
        </p:txBody>
      </p:sp>
      <p:sp>
        <p:nvSpPr>
          <p:cNvPr id="108" name="Google Shape;108;p10"/>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hift">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1pPr>
            <a:lvl2pPr lvl="1" rt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2pPr>
            <a:lvl3pPr lvl="2" rt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3pPr>
            <a:lvl4pPr lvl="3" rt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4pPr>
            <a:lvl5pPr lvl="4" rt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5pPr>
            <a:lvl6pPr lvl="5" rt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6pPr>
            <a:lvl7pPr lvl="6" rt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7pPr>
            <a:lvl8pPr lvl="7" rt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8pPr>
            <a:lvl9pPr lvl="8" rt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9pPr>
          </a:lstStyle>
          <a:p/>
        </p:txBody>
      </p:sp>
      <p:sp>
        <p:nvSpPr>
          <p:cNvPr id="7" name="Google Shape;7;p1"/>
          <p:cNvSpPr txBox="1"/>
          <p:nvPr>
            <p:ph idx="1" type="body"/>
          </p:nvPr>
        </p:nvSpPr>
        <p:spPr>
          <a:xfrm>
            <a:off x="311700" y="1152475"/>
            <a:ext cx="8520600" cy="3391200"/>
          </a:xfrm>
          <a:prstGeom prst="rect">
            <a:avLst/>
          </a:prstGeom>
          <a:noFill/>
          <a:ln>
            <a:noFill/>
          </a:ln>
        </p:spPr>
        <p:txBody>
          <a:bodyPr anchorCtr="0" anchor="t" bIns="91425" lIns="91425" spcFirstLastPara="1" rIns="91425" wrap="square" tIns="91425">
            <a:normAutofit/>
          </a:bodyPr>
          <a:lstStyle>
            <a:lvl1pPr indent="-311150" lvl="0" marL="457200" rtl="0">
              <a:lnSpc>
                <a:spcPct val="115000"/>
              </a:lnSpc>
              <a:spcBef>
                <a:spcPts val="0"/>
              </a:spcBef>
              <a:spcAft>
                <a:spcPts val="0"/>
              </a:spcAft>
              <a:buClr>
                <a:schemeClr val="dk2"/>
              </a:buClr>
              <a:buSzPts val="1300"/>
              <a:buFont typeface="Calibri"/>
              <a:buChar char="●"/>
              <a:defRPr sz="1300">
                <a:solidFill>
                  <a:schemeClr val="dk2"/>
                </a:solidFill>
                <a:latin typeface="Calibri"/>
                <a:ea typeface="Calibri"/>
                <a:cs typeface="Calibri"/>
                <a:sym typeface="Calibri"/>
              </a:defRPr>
            </a:lvl1pPr>
            <a:lvl2pPr indent="-298450" lvl="1" marL="914400" rtl="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2pPr>
            <a:lvl3pPr indent="-298450" lvl="2" marL="1371600" rtl="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3pPr>
            <a:lvl4pPr indent="-298450" lvl="3" marL="1828800" rtl="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4pPr>
            <a:lvl5pPr indent="-298450" lvl="4" marL="2286000" rtl="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5pPr>
            <a:lvl6pPr indent="-298450" lvl="5" marL="2743200" rtl="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6pPr>
            <a:lvl7pPr indent="-298450" lvl="6" marL="3200400" rtl="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7pPr>
            <a:lvl8pPr indent="-298450" lvl="7" marL="3657600" rtl="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8pPr>
            <a:lvl9pPr indent="-298450" lvl="8" marL="4114800" rtl="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9pPr>
          </a:lstStyle>
          <a:p/>
        </p:txBody>
      </p:sp>
      <p:sp>
        <p:nvSpPr>
          <p:cNvPr id="8" name="Google Shape;8;p1"/>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latin typeface="Nunito"/>
                <a:ea typeface="Nunito"/>
                <a:cs typeface="Nunito"/>
                <a:sym typeface="Nunito"/>
              </a:defRPr>
            </a:lvl1pPr>
            <a:lvl2pPr lvl="1" rtl="0" algn="r">
              <a:buNone/>
              <a:defRPr sz="1000">
                <a:solidFill>
                  <a:schemeClr val="dk2"/>
                </a:solidFill>
                <a:latin typeface="Nunito"/>
                <a:ea typeface="Nunito"/>
                <a:cs typeface="Nunito"/>
                <a:sym typeface="Nunito"/>
              </a:defRPr>
            </a:lvl2pPr>
            <a:lvl3pPr lvl="2" rtl="0" algn="r">
              <a:buNone/>
              <a:defRPr sz="1000">
                <a:solidFill>
                  <a:schemeClr val="dk2"/>
                </a:solidFill>
                <a:latin typeface="Nunito"/>
                <a:ea typeface="Nunito"/>
                <a:cs typeface="Nunito"/>
                <a:sym typeface="Nunito"/>
              </a:defRPr>
            </a:lvl3pPr>
            <a:lvl4pPr lvl="3" rtl="0" algn="r">
              <a:buNone/>
              <a:defRPr sz="1000">
                <a:solidFill>
                  <a:schemeClr val="dk2"/>
                </a:solidFill>
                <a:latin typeface="Nunito"/>
                <a:ea typeface="Nunito"/>
                <a:cs typeface="Nunito"/>
                <a:sym typeface="Nunito"/>
              </a:defRPr>
            </a:lvl4pPr>
            <a:lvl5pPr lvl="4" rtl="0" algn="r">
              <a:buNone/>
              <a:defRPr sz="1000">
                <a:solidFill>
                  <a:schemeClr val="dk2"/>
                </a:solidFill>
                <a:latin typeface="Nunito"/>
                <a:ea typeface="Nunito"/>
                <a:cs typeface="Nunito"/>
                <a:sym typeface="Nunito"/>
              </a:defRPr>
            </a:lvl5pPr>
            <a:lvl6pPr lvl="5" rtl="0" algn="r">
              <a:buNone/>
              <a:defRPr sz="1000">
                <a:solidFill>
                  <a:schemeClr val="dk2"/>
                </a:solidFill>
                <a:latin typeface="Nunito"/>
                <a:ea typeface="Nunito"/>
                <a:cs typeface="Nunito"/>
                <a:sym typeface="Nunito"/>
              </a:defRPr>
            </a:lvl6pPr>
            <a:lvl7pPr lvl="6" rtl="0" algn="r">
              <a:buNone/>
              <a:defRPr sz="1000">
                <a:solidFill>
                  <a:schemeClr val="dk2"/>
                </a:solidFill>
                <a:latin typeface="Nunito"/>
                <a:ea typeface="Nunito"/>
                <a:cs typeface="Nunito"/>
                <a:sym typeface="Nunito"/>
              </a:defRPr>
            </a:lvl7pPr>
            <a:lvl8pPr lvl="7" rtl="0" algn="r">
              <a:buNone/>
              <a:defRPr sz="1000">
                <a:solidFill>
                  <a:schemeClr val="dk2"/>
                </a:solidFill>
                <a:latin typeface="Nunito"/>
                <a:ea typeface="Nunito"/>
                <a:cs typeface="Nunito"/>
                <a:sym typeface="Nunito"/>
              </a:defRPr>
            </a:lvl8pPr>
            <a:lvl9pPr lvl="8" rtl="0" algn="r">
              <a:buNone/>
              <a:defRPr sz="10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3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7.png"/><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3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7.png"/><Relationship Id="rId4" Type="http://schemas.openxmlformats.org/officeDocument/2006/relationships/image" Target="../media/image25.png"/><Relationship Id="rId5" Type="http://schemas.openxmlformats.org/officeDocument/2006/relationships/image" Target="../media/image24.png"/><Relationship Id="rId6" Type="http://schemas.openxmlformats.org/officeDocument/2006/relationships/image" Target="../media/image22.png"/><Relationship Id="rId7" Type="http://schemas.openxmlformats.org/officeDocument/2006/relationships/image" Target="../media/image2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7.png"/><Relationship Id="rId4" Type="http://schemas.openxmlformats.org/officeDocument/2006/relationships/image" Target="../media/image34.png"/><Relationship Id="rId5" Type="http://schemas.openxmlformats.org/officeDocument/2006/relationships/image" Target="../media/image2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7.png"/><Relationship Id="rId4" Type="http://schemas.openxmlformats.org/officeDocument/2006/relationships/image" Target="../media/image11.jpg"/><Relationship Id="rId5" Type="http://schemas.openxmlformats.org/officeDocument/2006/relationships/image" Target="../media/image9.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38.png"/><Relationship Id="rId4" Type="http://schemas.openxmlformats.org/officeDocument/2006/relationships/image" Target="../media/image4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7.png"/><Relationship Id="rId4" Type="http://schemas.openxmlformats.org/officeDocument/2006/relationships/image" Target="../media/image3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3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3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38.png"/><Relationship Id="rId4" Type="http://schemas.openxmlformats.org/officeDocument/2006/relationships/image" Target="../media/image4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39.png"/><Relationship Id="rId4" Type="http://schemas.openxmlformats.org/officeDocument/2006/relationships/image" Target="../media/image3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3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4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comments" Target="../comments/comment1.xml"/><Relationship Id="rId4" Type="http://schemas.openxmlformats.org/officeDocument/2006/relationships/image" Target="../media/image17.png"/><Relationship Id="rId5" Type="http://schemas.openxmlformats.org/officeDocument/2006/relationships/image" Target="../media/image18.png"/><Relationship Id="rId6" Type="http://schemas.openxmlformats.org/officeDocument/2006/relationships/image" Target="../media/image1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3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4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4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6.png"/><Relationship Id="rId4" Type="http://schemas.openxmlformats.org/officeDocument/2006/relationships/image" Target="../media/image32.png"/><Relationship Id="rId5" Type="http://schemas.openxmlformats.org/officeDocument/2006/relationships/image" Target="../media/image1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8.png"/><Relationship Id="rId4" Type="http://schemas.openxmlformats.org/officeDocument/2006/relationships/image" Target="../media/image14.png"/><Relationship Id="rId5" Type="http://schemas.openxmlformats.org/officeDocument/2006/relationships/image" Target="../media/image5.png"/><Relationship Id="rId6"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7.png"/><Relationship Id="rId4" Type="http://schemas.openxmlformats.org/officeDocument/2006/relationships/image" Target="../media/image3.png"/><Relationship Id="rId5" Type="http://schemas.openxmlformats.org/officeDocument/2006/relationships/image" Target="../media/image2.png"/><Relationship Id="rId6"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4.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3.png"/><Relationship Id="rId4" Type="http://schemas.openxmlformats.org/officeDocument/2006/relationships/image" Target="../media/image3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3" name="Shape 133"/>
        <p:cNvGrpSpPr/>
        <p:nvPr/>
      </p:nvGrpSpPr>
      <p:grpSpPr>
        <a:xfrm>
          <a:off x="0" y="0"/>
          <a:ext cx="0" cy="0"/>
          <a:chOff x="0" y="0"/>
          <a:chExt cx="0" cy="0"/>
        </a:xfrm>
      </p:grpSpPr>
      <p:sp>
        <p:nvSpPr>
          <p:cNvPr id="134" name="Google Shape;134;p14"/>
          <p:cNvSpPr/>
          <p:nvPr/>
        </p:nvSpPr>
        <p:spPr>
          <a:xfrm>
            <a:off x="2286" y="0"/>
            <a:ext cx="9141714" cy="51435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35" name="Google Shape;135;p14"/>
          <p:cNvSpPr/>
          <p:nvPr/>
        </p:nvSpPr>
        <p:spPr>
          <a:xfrm>
            <a:off x="0" y="0"/>
            <a:ext cx="9141714" cy="5143500"/>
          </a:xfrm>
          <a:prstGeom prst="rect">
            <a:avLst/>
          </a:prstGeom>
          <a:solidFill>
            <a:schemeClr val="dk1">
              <a:alpha val="52941"/>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nvGrpSpPr>
          <p:cNvPr id="136" name="Google Shape;136;p14"/>
          <p:cNvGrpSpPr/>
          <p:nvPr/>
        </p:nvGrpSpPr>
        <p:grpSpPr>
          <a:xfrm>
            <a:off x="0" y="1556565"/>
            <a:ext cx="9297047" cy="3330482"/>
            <a:chOff x="1" y="2075420"/>
            <a:chExt cx="12396066" cy="4440643"/>
          </a:xfrm>
        </p:grpSpPr>
        <p:sp>
          <p:nvSpPr>
            <p:cNvPr id="137" name="Google Shape;137;p14"/>
            <p:cNvSpPr/>
            <p:nvPr/>
          </p:nvSpPr>
          <p:spPr>
            <a:xfrm rot="4500000">
              <a:off x="7942191" y="2507571"/>
              <a:ext cx="3563871" cy="3563871"/>
            </a:xfrm>
            <a:prstGeom prst="ellipse">
              <a:avLst/>
            </a:prstGeom>
            <a:noFill/>
            <a:ln cap="flat" cmpd="sng" w="31750">
              <a:solidFill>
                <a:srgbClr val="8296B0">
                  <a:alpha val="9803"/>
                </a:srgbClr>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38" name="Google Shape;138;p14"/>
            <p:cNvSpPr/>
            <p:nvPr/>
          </p:nvSpPr>
          <p:spPr>
            <a:xfrm rot="-5400000">
              <a:off x="10435065" y="4048931"/>
              <a:ext cx="1381607" cy="1381607"/>
            </a:xfrm>
            <a:prstGeom prst="ellipse">
              <a:avLst/>
            </a:prstGeom>
            <a:noFill/>
            <a:ln cap="flat" cmpd="sng" w="31750">
              <a:solidFill>
                <a:srgbClr val="8296B0">
                  <a:alpha val="20000"/>
                </a:srgbClr>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39" name="Google Shape;139;p14"/>
            <p:cNvSpPr/>
            <p:nvPr/>
          </p:nvSpPr>
          <p:spPr>
            <a:xfrm rot="-5400000">
              <a:off x="1" y="2075420"/>
              <a:ext cx="3144364" cy="3144364"/>
            </a:xfrm>
            <a:prstGeom prst="ellipse">
              <a:avLst/>
            </a:prstGeom>
            <a:gradFill>
              <a:gsLst>
                <a:gs pos="0">
                  <a:srgbClr val="323F4F">
                    <a:alpha val="20000"/>
                  </a:srgbClr>
                </a:gs>
                <a:gs pos="100000">
                  <a:srgbClr val="222A35">
                    <a:alpha val="9803"/>
                  </a:srgbClr>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40" name="Google Shape;140;p14"/>
            <p:cNvSpPr/>
            <p:nvPr/>
          </p:nvSpPr>
          <p:spPr>
            <a:xfrm rot="-9000000">
              <a:off x="10150845" y="4270841"/>
              <a:ext cx="1897885" cy="1897885"/>
            </a:xfrm>
            <a:prstGeom prst="ellipse">
              <a:avLst/>
            </a:prstGeom>
            <a:gradFill>
              <a:gsLst>
                <a:gs pos="0">
                  <a:srgbClr val="323F4F">
                    <a:alpha val="9803"/>
                  </a:srgbClr>
                </a:gs>
                <a:gs pos="100000">
                  <a:srgbClr val="323F4F">
                    <a:alpha val="20000"/>
                  </a:srgbClr>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41" name="Google Shape;141;p14"/>
            <p:cNvSpPr/>
            <p:nvPr/>
          </p:nvSpPr>
          <p:spPr>
            <a:xfrm rot="4500000">
              <a:off x="2046780" y="3040492"/>
              <a:ext cx="2579322" cy="2579322"/>
            </a:xfrm>
            <a:prstGeom prst="ellipse">
              <a:avLst/>
            </a:prstGeom>
            <a:noFill/>
            <a:ln cap="flat" cmpd="sng" w="31750">
              <a:solidFill>
                <a:srgbClr val="8296B0">
                  <a:alpha val="20000"/>
                </a:srgbClr>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42" name="Google Shape;142;p14"/>
            <p:cNvSpPr/>
            <p:nvPr/>
          </p:nvSpPr>
          <p:spPr>
            <a:xfrm rot="4500000">
              <a:off x="2224640" y="3193975"/>
              <a:ext cx="2243193" cy="2243193"/>
            </a:xfrm>
            <a:prstGeom prst="ellipse">
              <a:avLst/>
            </a:prstGeom>
            <a:noFill/>
            <a:ln cap="flat" cmpd="sng" w="31750">
              <a:solidFill>
                <a:srgbClr val="8296B0">
                  <a:alpha val="9803"/>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sp>
        <p:nvSpPr>
          <p:cNvPr id="143" name="Google Shape;143;p14"/>
          <p:cNvSpPr/>
          <p:nvPr/>
        </p:nvSpPr>
        <p:spPr>
          <a:xfrm rot="-5400000">
            <a:off x="7828610" y="781954"/>
            <a:ext cx="2097346" cy="533439"/>
          </a:xfrm>
          <a:prstGeom prst="rect">
            <a:avLst/>
          </a:prstGeom>
          <a:gradFill>
            <a:gsLst>
              <a:gs pos="0">
                <a:srgbClr val="ACB8CA">
                  <a:alpha val="0"/>
                </a:srgbClr>
              </a:gs>
              <a:gs pos="100000">
                <a:srgbClr val="323F4F">
                  <a:alpha val="9803"/>
                </a:srgbClr>
              </a:gs>
            </a:gsLst>
            <a:lin ang="8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44" name="Google Shape;144;p14"/>
          <p:cNvSpPr/>
          <p:nvPr/>
        </p:nvSpPr>
        <p:spPr>
          <a:xfrm rot="10800000">
            <a:off x="0" y="4605588"/>
            <a:ext cx="4571997" cy="533439"/>
          </a:xfrm>
          <a:prstGeom prst="rect">
            <a:avLst/>
          </a:prstGeom>
          <a:gradFill>
            <a:gsLst>
              <a:gs pos="0">
                <a:srgbClr val="222A35">
                  <a:alpha val="9803"/>
                </a:srgbClr>
              </a:gs>
              <a:gs pos="10000">
                <a:srgbClr val="222A35">
                  <a:alpha val="9803"/>
                </a:srgbClr>
              </a:gs>
              <a:gs pos="100000">
                <a:srgbClr val="8296B0">
                  <a:alpha val="0"/>
                </a:srgbClr>
              </a:gs>
            </a:gsLst>
            <a:lin ang="8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nvGrpSpPr>
          <p:cNvPr id="145" name="Google Shape;145;p14"/>
          <p:cNvGrpSpPr/>
          <p:nvPr/>
        </p:nvGrpSpPr>
        <p:grpSpPr>
          <a:xfrm rot="5400000">
            <a:off x="-485051" y="4386794"/>
            <a:ext cx="964406" cy="549007"/>
            <a:chOff x="7029447" y="3514725"/>
            <a:chExt cx="1285875" cy="549007"/>
          </a:xfrm>
        </p:grpSpPr>
        <p:cxnSp>
          <p:nvCxnSpPr>
            <p:cNvPr id="146" name="Google Shape;146;p14"/>
            <p:cNvCxnSpPr/>
            <p:nvPr/>
          </p:nvCxnSpPr>
          <p:spPr>
            <a:xfrm>
              <a:off x="7029447" y="3514725"/>
              <a:ext cx="1285875" cy="0"/>
            </a:xfrm>
            <a:prstGeom prst="straightConnector1">
              <a:avLst/>
            </a:prstGeom>
            <a:noFill/>
            <a:ln cap="rnd" cmpd="sng" w="31750">
              <a:solidFill>
                <a:srgbClr val="8296B0">
                  <a:alpha val="40000"/>
                </a:srgbClr>
              </a:solidFill>
              <a:prstDash val="dot"/>
              <a:round/>
              <a:headEnd len="sm" w="sm" type="none"/>
              <a:tailEnd len="sm" w="sm" type="none"/>
            </a:ln>
          </p:spPr>
        </p:cxnSp>
        <p:cxnSp>
          <p:nvCxnSpPr>
            <p:cNvPr id="147" name="Google Shape;147;p14"/>
            <p:cNvCxnSpPr/>
            <p:nvPr/>
          </p:nvCxnSpPr>
          <p:spPr>
            <a:xfrm>
              <a:off x="7029447" y="3697727"/>
              <a:ext cx="1285875" cy="0"/>
            </a:xfrm>
            <a:prstGeom prst="straightConnector1">
              <a:avLst/>
            </a:prstGeom>
            <a:noFill/>
            <a:ln cap="rnd" cmpd="sng" w="31750">
              <a:solidFill>
                <a:srgbClr val="8296B0">
                  <a:alpha val="40000"/>
                </a:srgbClr>
              </a:solidFill>
              <a:prstDash val="dot"/>
              <a:round/>
              <a:headEnd len="sm" w="sm" type="none"/>
              <a:tailEnd len="sm" w="sm" type="none"/>
            </a:ln>
          </p:spPr>
        </p:cxnSp>
        <p:cxnSp>
          <p:nvCxnSpPr>
            <p:cNvPr id="148" name="Google Shape;148;p14"/>
            <p:cNvCxnSpPr/>
            <p:nvPr/>
          </p:nvCxnSpPr>
          <p:spPr>
            <a:xfrm>
              <a:off x="7029447" y="3880729"/>
              <a:ext cx="1285875" cy="0"/>
            </a:xfrm>
            <a:prstGeom prst="straightConnector1">
              <a:avLst/>
            </a:prstGeom>
            <a:noFill/>
            <a:ln cap="rnd" cmpd="sng" w="31750">
              <a:solidFill>
                <a:srgbClr val="8296B0">
                  <a:alpha val="40000"/>
                </a:srgbClr>
              </a:solidFill>
              <a:prstDash val="dot"/>
              <a:round/>
              <a:headEnd len="sm" w="sm" type="none"/>
              <a:tailEnd len="sm" w="sm" type="none"/>
            </a:ln>
          </p:spPr>
        </p:cxnSp>
        <p:cxnSp>
          <p:nvCxnSpPr>
            <p:cNvPr id="149" name="Google Shape;149;p14"/>
            <p:cNvCxnSpPr/>
            <p:nvPr/>
          </p:nvCxnSpPr>
          <p:spPr>
            <a:xfrm>
              <a:off x="7029447" y="4063732"/>
              <a:ext cx="1285875" cy="0"/>
            </a:xfrm>
            <a:prstGeom prst="straightConnector1">
              <a:avLst/>
            </a:prstGeom>
            <a:noFill/>
            <a:ln cap="rnd" cmpd="sng" w="31750">
              <a:solidFill>
                <a:srgbClr val="8296B0">
                  <a:alpha val="40000"/>
                </a:srgbClr>
              </a:solidFill>
              <a:prstDash val="dot"/>
              <a:round/>
              <a:headEnd len="sm" w="sm" type="none"/>
              <a:tailEnd len="sm" w="sm" type="none"/>
            </a:ln>
          </p:spPr>
        </p:cxnSp>
      </p:grpSp>
      <p:pic>
        <p:nvPicPr>
          <p:cNvPr descr="Graduates Throwing Hats" id="150" name="Google Shape;150;p14"/>
          <p:cNvPicPr preferRelativeResize="0"/>
          <p:nvPr/>
        </p:nvPicPr>
        <p:blipFill rotWithShape="1">
          <a:blip r:embed="rId3">
            <a:alphaModFix amt="25000"/>
          </a:blip>
          <a:srcRect b="285" l="0" r="1" t="0"/>
          <a:stretch/>
        </p:blipFill>
        <p:spPr>
          <a:xfrm>
            <a:off x="575580" y="22161"/>
            <a:ext cx="8041304" cy="4510384"/>
          </a:xfrm>
          <a:prstGeom prst="rect">
            <a:avLst/>
          </a:prstGeom>
          <a:noFill/>
          <a:ln>
            <a:noFill/>
          </a:ln>
        </p:spPr>
      </p:pic>
      <p:sp>
        <p:nvSpPr>
          <p:cNvPr id="151" name="Google Shape;151;p14"/>
          <p:cNvSpPr txBox="1"/>
          <p:nvPr>
            <p:ph type="ctrTitle"/>
          </p:nvPr>
        </p:nvSpPr>
        <p:spPr>
          <a:xfrm>
            <a:off x="1827650" y="257750"/>
            <a:ext cx="5486400" cy="16806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rgbClr val="C55A11"/>
              </a:buClr>
              <a:buSzPts val="3600"/>
              <a:buFont typeface="Calibri"/>
              <a:buNone/>
            </a:pPr>
            <a:r>
              <a:rPr b="1" lang="en-US" sz="4300">
                <a:solidFill>
                  <a:srgbClr val="C55A11"/>
                </a:solidFill>
                <a:latin typeface="Calibri"/>
                <a:ea typeface="Calibri"/>
                <a:cs typeface="Calibri"/>
                <a:sym typeface="Calibri"/>
              </a:rPr>
              <a:t>Predictive Modelling of University Dropouts</a:t>
            </a:r>
            <a:endParaRPr b="1" sz="4500"/>
          </a:p>
        </p:txBody>
      </p:sp>
      <p:grpSp>
        <p:nvGrpSpPr>
          <p:cNvPr id="152" name="Google Shape;152;p14"/>
          <p:cNvGrpSpPr/>
          <p:nvPr/>
        </p:nvGrpSpPr>
        <p:grpSpPr>
          <a:xfrm>
            <a:off x="8444654" y="1116866"/>
            <a:ext cx="411480" cy="549007"/>
            <a:chOff x="7029447" y="3514725"/>
            <a:chExt cx="1285875" cy="549007"/>
          </a:xfrm>
        </p:grpSpPr>
        <p:cxnSp>
          <p:nvCxnSpPr>
            <p:cNvPr id="153" name="Google Shape;153;p14"/>
            <p:cNvCxnSpPr/>
            <p:nvPr/>
          </p:nvCxnSpPr>
          <p:spPr>
            <a:xfrm>
              <a:off x="7029447" y="3514725"/>
              <a:ext cx="1285875" cy="0"/>
            </a:xfrm>
            <a:prstGeom prst="straightConnector1">
              <a:avLst/>
            </a:prstGeom>
            <a:noFill/>
            <a:ln cap="rnd" cmpd="sng" w="31750">
              <a:solidFill>
                <a:srgbClr val="8296B0">
                  <a:alpha val="40000"/>
                </a:srgbClr>
              </a:solidFill>
              <a:prstDash val="dot"/>
              <a:round/>
              <a:headEnd len="sm" w="sm" type="none"/>
              <a:tailEnd len="sm" w="sm" type="none"/>
            </a:ln>
          </p:spPr>
        </p:cxnSp>
        <p:cxnSp>
          <p:nvCxnSpPr>
            <p:cNvPr id="154" name="Google Shape;154;p14"/>
            <p:cNvCxnSpPr/>
            <p:nvPr/>
          </p:nvCxnSpPr>
          <p:spPr>
            <a:xfrm>
              <a:off x="7029447" y="3697727"/>
              <a:ext cx="1285875" cy="0"/>
            </a:xfrm>
            <a:prstGeom prst="straightConnector1">
              <a:avLst/>
            </a:prstGeom>
            <a:noFill/>
            <a:ln cap="rnd" cmpd="sng" w="31750">
              <a:solidFill>
                <a:srgbClr val="8296B0">
                  <a:alpha val="40000"/>
                </a:srgbClr>
              </a:solidFill>
              <a:prstDash val="dot"/>
              <a:round/>
              <a:headEnd len="sm" w="sm" type="none"/>
              <a:tailEnd len="sm" w="sm" type="none"/>
            </a:ln>
          </p:spPr>
        </p:cxnSp>
        <p:cxnSp>
          <p:nvCxnSpPr>
            <p:cNvPr id="155" name="Google Shape;155;p14"/>
            <p:cNvCxnSpPr/>
            <p:nvPr/>
          </p:nvCxnSpPr>
          <p:spPr>
            <a:xfrm>
              <a:off x="7029447" y="3880729"/>
              <a:ext cx="1285875" cy="0"/>
            </a:xfrm>
            <a:prstGeom prst="straightConnector1">
              <a:avLst/>
            </a:prstGeom>
            <a:noFill/>
            <a:ln cap="rnd" cmpd="sng" w="31750">
              <a:solidFill>
                <a:srgbClr val="8296B0">
                  <a:alpha val="40000"/>
                </a:srgbClr>
              </a:solidFill>
              <a:prstDash val="dot"/>
              <a:round/>
              <a:headEnd len="sm" w="sm" type="none"/>
              <a:tailEnd len="sm" w="sm" type="none"/>
            </a:ln>
          </p:spPr>
        </p:cxnSp>
        <p:cxnSp>
          <p:nvCxnSpPr>
            <p:cNvPr id="156" name="Google Shape;156;p14"/>
            <p:cNvCxnSpPr/>
            <p:nvPr/>
          </p:nvCxnSpPr>
          <p:spPr>
            <a:xfrm>
              <a:off x="7029447" y="4063732"/>
              <a:ext cx="1285875" cy="0"/>
            </a:xfrm>
            <a:prstGeom prst="straightConnector1">
              <a:avLst/>
            </a:prstGeom>
            <a:noFill/>
            <a:ln cap="rnd" cmpd="sng" w="31750">
              <a:solidFill>
                <a:srgbClr val="8296B0">
                  <a:alpha val="40000"/>
                </a:srgbClr>
              </a:solidFill>
              <a:prstDash val="dot"/>
              <a:round/>
              <a:headEnd len="sm" w="sm" type="none"/>
              <a:tailEnd len="sm" w="sm" type="none"/>
            </a:ln>
          </p:spPr>
        </p:cxnSp>
      </p:grpSp>
      <p:sp>
        <p:nvSpPr>
          <p:cNvPr id="157" name="Google Shape;157;p14"/>
          <p:cNvSpPr txBox="1"/>
          <p:nvPr>
            <p:ph idx="1" type="subTitle"/>
          </p:nvPr>
        </p:nvSpPr>
        <p:spPr>
          <a:xfrm>
            <a:off x="1650231" y="2352914"/>
            <a:ext cx="5486400" cy="1737900"/>
          </a:xfrm>
          <a:prstGeom prst="rect">
            <a:avLst/>
          </a:prstGeom>
          <a:noFill/>
          <a:ln>
            <a:noFill/>
          </a:ln>
        </p:spPr>
        <p:txBody>
          <a:bodyPr anchorCtr="0" anchor="t" bIns="45700" lIns="91425" spcFirstLastPara="1" rIns="91425" wrap="square" tIns="45700">
            <a:normAutofit/>
          </a:bodyPr>
          <a:lstStyle/>
          <a:p>
            <a:pPr indent="0" lvl="0" marL="457200" rtl="0" algn="ctr">
              <a:lnSpc>
                <a:spcPct val="90000"/>
              </a:lnSpc>
              <a:spcBef>
                <a:spcPts val="0"/>
              </a:spcBef>
              <a:spcAft>
                <a:spcPts val="0"/>
              </a:spcAft>
              <a:buNone/>
            </a:pPr>
            <a:r>
              <a:rPr b="1" lang="en-US" sz="2200">
                <a:solidFill>
                  <a:srgbClr val="000000"/>
                </a:solidFill>
              </a:rPr>
              <a:t>Team 2 – The Cabbages</a:t>
            </a:r>
            <a:endParaRPr b="1" sz="2400">
              <a:solidFill>
                <a:srgbClr val="000000"/>
              </a:solidFill>
            </a:endParaRPr>
          </a:p>
          <a:p>
            <a:pPr indent="0" lvl="0" marL="457200" rtl="0" algn="ctr">
              <a:lnSpc>
                <a:spcPct val="90000"/>
              </a:lnSpc>
              <a:spcBef>
                <a:spcPts val="750"/>
              </a:spcBef>
              <a:spcAft>
                <a:spcPts val="0"/>
              </a:spcAft>
              <a:buNone/>
            </a:pPr>
            <a:r>
              <a:rPr b="1" lang="en-US" sz="2200">
                <a:solidFill>
                  <a:srgbClr val="000000"/>
                </a:solidFill>
              </a:rPr>
              <a:t>Project 4 Data Visualisation Bootcamp</a:t>
            </a:r>
            <a:endParaRPr b="1" sz="2400">
              <a:solidFill>
                <a:srgbClr val="000000"/>
              </a:solidFill>
            </a:endParaRPr>
          </a:p>
          <a:p>
            <a:pPr indent="0" lvl="0" marL="457200" rtl="0" algn="ctr">
              <a:lnSpc>
                <a:spcPct val="90000"/>
              </a:lnSpc>
              <a:spcBef>
                <a:spcPts val="750"/>
              </a:spcBef>
              <a:spcAft>
                <a:spcPts val="0"/>
              </a:spcAft>
              <a:buNone/>
            </a:pPr>
            <a:r>
              <a:rPr b="1" lang="en-US" sz="2200">
                <a:solidFill>
                  <a:srgbClr val="000000"/>
                </a:solidFill>
              </a:rPr>
              <a:t>Yasar, Tooba, Musab, Ifa &amp; Zeeshan</a:t>
            </a:r>
            <a:endParaRPr b="1" sz="2400">
              <a:solidFill>
                <a:srgbClr val="000000"/>
              </a:solidFill>
            </a:endParaRPr>
          </a:p>
          <a:p>
            <a:pPr indent="88900" lvl="0" marL="0" rtl="0" algn="ctr">
              <a:lnSpc>
                <a:spcPct val="90000"/>
              </a:lnSpc>
              <a:spcBef>
                <a:spcPts val="750"/>
              </a:spcBef>
              <a:spcAft>
                <a:spcPts val="0"/>
              </a:spcAft>
              <a:buClr>
                <a:schemeClr val="dk1"/>
              </a:buClr>
              <a:buSzPts val="1400"/>
              <a:buFont typeface="Arial"/>
              <a:buNone/>
            </a:pPr>
            <a:r>
              <a:t/>
            </a:r>
            <a:endParaRPr b="1" sz="2200">
              <a:solidFill>
                <a:srgbClr val="000000"/>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50"/>
                                        </p:tgtEl>
                                        <p:attrNameLst>
                                          <p:attrName>style.visibility</p:attrName>
                                        </p:attrNameLst>
                                      </p:cBhvr>
                                      <p:to>
                                        <p:strVal val="visible"/>
                                      </p:to>
                                    </p:set>
                                    <p:animEffect filter="fade" transition="in">
                                      <p:cBhvr>
                                        <p:cTn dur="5000"/>
                                        <p:tgtEl>
                                          <p:spTgt spid="15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23"/>
          <p:cNvSpPr txBox="1"/>
          <p:nvPr>
            <p:ph type="title"/>
          </p:nvPr>
        </p:nvSpPr>
        <p:spPr>
          <a:xfrm>
            <a:off x="427950" y="333875"/>
            <a:ext cx="8288100" cy="103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US" sz="3759">
                <a:solidFill>
                  <a:srgbClr val="000000"/>
                </a:solidFill>
                <a:latin typeface="Arial"/>
                <a:ea typeface="Arial"/>
                <a:cs typeface="Arial"/>
                <a:sym typeface="Arial"/>
              </a:rPr>
              <a:t>Marital Status VS Dropout &amp; Graduate</a:t>
            </a:r>
            <a:endParaRPr sz="2500"/>
          </a:p>
        </p:txBody>
      </p:sp>
      <p:sp>
        <p:nvSpPr>
          <p:cNvPr id="235" name="Google Shape;235;p23"/>
          <p:cNvSpPr txBox="1"/>
          <p:nvPr>
            <p:ph idx="1" type="body"/>
          </p:nvPr>
        </p:nvSpPr>
        <p:spPr>
          <a:xfrm>
            <a:off x="6212150" y="1287725"/>
            <a:ext cx="2384100" cy="2921400"/>
          </a:xfrm>
          <a:prstGeom prst="rect">
            <a:avLst/>
          </a:prstGeom>
        </p:spPr>
        <p:txBody>
          <a:bodyPr anchorCtr="0" anchor="t" bIns="91425" lIns="91425" spcFirstLastPara="1" rIns="91425" wrap="square" tIns="91425">
            <a:noAutofit/>
          </a:bodyPr>
          <a:lstStyle/>
          <a:p>
            <a:pPr indent="0" lvl="0" marL="0" rtl="0" algn="l">
              <a:lnSpc>
                <a:spcPct val="107000"/>
              </a:lnSpc>
              <a:spcBef>
                <a:spcPts val="0"/>
              </a:spcBef>
              <a:spcAft>
                <a:spcPts val="0"/>
              </a:spcAft>
              <a:buSzPts val="605"/>
              <a:buNone/>
            </a:pPr>
            <a:r>
              <a:rPr lang="en-US" sz="1820">
                <a:solidFill>
                  <a:srgbClr val="000000"/>
                </a:solidFill>
                <a:latin typeface="Arial"/>
                <a:ea typeface="Arial"/>
                <a:cs typeface="Arial"/>
                <a:sym typeface="Arial"/>
              </a:rPr>
              <a:t>•</a:t>
            </a:r>
            <a:r>
              <a:rPr lang="en-US" sz="1820">
                <a:solidFill>
                  <a:srgbClr val="000000"/>
                </a:solidFill>
              </a:rPr>
              <a:t>Single people have the most dropouts in comparison to no dropouts for widowers.</a:t>
            </a:r>
            <a:endParaRPr sz="1820">
              <a:solidFill>
                <a:srgbClr val="000000"/>
              </a:solidFill>
            </a:endParaRPr>
          </a:p>
          <a:p>
            <a:pPr indent="0" lvl="0" marL="0" rtl="0" algn="l">
              <a:lnSpc>
                <a:spcPct val="107000"/>
              </a:lnSpc>
              <a:spcBef>
                <a:spcPts val="800"/>
              </a:spcBef>
              <a:spcAft>
                <a:spcPts val="0"/>
              </a:spcAft>
              <a:buSzPts val="605"/>
              <a:buNone/>
            </a:pPr>
            <a:r>
              <a:rPr lang="en-US" sz="1820">
                <a:solidFill>
                  <a:srgbClr val="000000"/>
                </a:solidFill>
                <a:latin typeface="Arial"/>
                <a:ea typeface="Arial"/>
                <a:cs typeface="Arial"/>
                <a:sym typeface="Arial"/>
              </a:rPr>
              <a:t>•</a:t>
            </a:r>
            <a:r>
              <a:rPr lang="en-US" sz="1820">
                <a:solidFill>
                  <a:srgbClr val="000000"/>
                </a:solidFill>
              </a:rPr>
              <a:t>Single people are also most likely to graduate whereas widowers are the least.</a:t>
            </a:r>
            <a:endParaRPr sz="1820">
              <a:solidFill>
                <a:srgbClr val="000000"/>
              </a:solidFill>
            </a:endParaRPr>
          </a:p>
          <a:p>
            <a:pPr indent="0" lvl="0" marL="0" rtl="0" algn="l">
              <a:spcBef>
                <a:spcPts val="800"/>
              </a:spcBef>
              <a:spcAft>
                <a:spcPts val="1200"/>
              </a:spcAft>
              <a:buSzPts val="605"/>
              <a:buNone/>
            </a:pPr>
            <a:r>
              <a:t/>
            </a:r>
            <a:endParaRPr sz="715"/>
          </a:p>
        </p:txBody>
      </p:sp>
      <p:pic>
        <p:nvPicPr>
          <p:cNvPr id="236" name="Google Shape;236;p23"/>
          <p:cNvPicPr preferRelativeResize="0"/>
          <p:nvPr/>
        </p:nvPicPr>
        <p:blipFill>
          <a:blip r:embed="rId3">
            <a:alphaModFix/>
          </a:blip>
          <a:stretch>
            <a:fillRect/>
          </a:stretch>
        </p:blipFill>
        <p:spPr>
          <a:xfrm>
            <a:off x="427950" y="1031525"/>
            <a:ext cx="5585901" cy="356025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100000">
              <a:srgbClr val="969696"/>
            </a:gs>
          </a:gsLst>
          <a:lin ang="5040000" scaled="0"/>
        </a:gradFill>
      </p:bgPr>
    </p:bg>
    <p:spTree>
      <p:nvGrpSpPr>
        <p:cNvPr id="240" name="Shape 240"/>
        <p:cNvGrpSpPr/>
        <p:nvPr/>
      </p:nvGrpSpPr>
      <p:grpSpPr>
        <a:xfrm>
          <a:off x="0" y="0"/>
          <a:ext cx="0" cy="0"/>
          <a:chOff x="0" y="0"/>
          <a:chExt cx="0" cy="0"/>
        </a:xfrm>
      </p:grpSpPr>
      <p:sp>
        <p:nvSpPr>
          <p:cNvPr id="241" name="Google Shape;241;p24"/>
          <p:cNvSpPr txBox="1"/>
          <p:nvPr>
            <p:ph type="title"/>
          </p:nvPr>
        </p:nvSpPr>
        <p:spPr>
          <a:xfrm>
            <a:off x="856059" y="463888"/>
            <a:ext cx="7429499" cy="110892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Font typeface="Calibri"/>
              <a:buNone/>
            </a:pPr>
            <a:r>
              <a:rPr lang="en-US" sz="3600"/>
              <a:t>Machine Learning</a:t>
            </a:r>
            <a:endParaRPr/>
          </a:p>
        </p:txBody>
      </p:sp>
      <p:grpSp>
        <p:nvGrpSpPr>
          <p:cNvPr id="242" name="Google Shape;242;p24"/>
          <p:cNvGrpSpPr/>
          <p:nvPr/>
        </p:nvGrpSpPr>
        <p:grpSpPr>
          <a:xfrm>
            <a:off x="856058" y="1860446"/>
            <a:ext cx="7429499" cy="2091600"/>
            <a:chOff x="0" y="29868"/>
            <a:chExt cx="7429499" cy="2091600"/>
          </a:xfrm>
        </p:grpSpPr>
        <p:sp>
          <p:nvSpPr>
            <p:cNvPr id="243" name="Google Shape;243;p24"/>
            <p:cNvSpPr/>
            <p:nvPr/>
          </p:nvSpPr>
          <p:spPr>
            <a:xfrm>
              <a:off x="0" y="29868"/>
              <a:ext cx="7429499" cy="479700"/>
            </a:xfrm>
            <a:prstGeom prst="roundRect">
              <a:avLst>
                <a:gd fmla="val 16667" name="adj"/>
              </a:avLst>
            </a:prstGeom>
            <a:gradFill>
              <a:gsLst>
                <a:gs pos="0">
                  <a:srgbClr val="F08B54"/>
                </a:gs>
                <a:gs pos="50000">
                  <a:srgbClr val="F67A26"/>
                </a:gs>
                <a:gs pos="100000">
                  <a:srgbClr val="E36A18"/>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24"/>
            <p:cNvSpPr/>
            <p:nvPr/>
          </p:nvSpPr>
          <p:spPr>
            <a:xfrm>
              <a:off x="0" y="567168"/>
              <a:ext cx="7429499" cy="479700"/>
            </a:xfrm>
            <a:prstGeom prst="roundRect">
              <a:avLst>
                <a:gd fmla="val 16667" name="adj"/>
              </a:avLst>
            </a:prstGeom>
            <a:gradFill>
              <a:gsLst>
                <a:gs pos="0">
                  <a:srgbClr val="AFAFAF"/>
                </a:gs>
                <a:gs pos="50000">
                  <a:schemeClr val="accent3"/>
                </a:gs>
                <a:gs pos="100000">
                  <a:srgbClr val="919191"/>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24"/>
            <p:cNvSpPr txBox="1"/>
            <p:nvPr/>
          </p:nvSpPr>
          <p:spPr>
            <a:xfrm>
              <a:off x="23417" y="590585"/>
              <a:ext cx="7382665" cy="432866"/>
            </a:xfrm>
            <a:prstGeom prst="rect">
              <a:avLst/>
            </a:prstGeom>
            <a:noFill/>
            <a:ln>
              <a:noFill/>
            </a:ln>
          </p:spPr>
          <p:txBody>
            <a:bodyPr anchorCtr="0" anchor="ctr" bIns="76200" lIns="76200" spcFirstLastPara="1" rIns="76200" wrap="square" tIns="76200">
              <a:noAutofit/>
            </a:bodyPr>
            <a:lstStyle/>
            <a:p>
              <a:pPr indent="0" lvl="0" marL="0" marR="0" rtl="0" algn="l">
                <a:lnSpc>
                  <a:spcPct val="90000"/>
                </a:lnSpc>
                <a:spcBef>
                  <a:spcPts val="0"/>
                </a:spcBef>
                <a:spcAft>
                  <a:spcPts val="0"/>
                </a:spcAft>
                <a:buClr>
                  <a:schemeClr val="lt1"/>
                </a:buClr>
                <a:buSzPts val="2000"/>
                <a:buFont typeface="Calibri"/>
                <a:buNone/>
              </a:pPr>
              <a:r>
                <a:rPr b="0" i="0" lang="en-US" sz="2000" u="none" cap="none" strike="noStrike">
                  <a:latin typeface="Calibri"/>
                  <a:ea typeface="Calibri"/>
                  <a:cs typeface="Calibri"/>
                  <a:sym typeface="Calibri"/>
                </a:rPr>
                <a:t>Python 3.7.11</a:t>
              </a:r>
              <a:endParaRPr/>
            </a:p>
          </p:txBody>
        </p:sp>
        <p:sp>
          <p:nvSpPr>
            <p:cNvPr id="246" name="Google Shape;246;p24"/>
            <p:cNvSpPr/>
            <p:nvPr/>
          </p:nvSpPr>
          <p:spPr>
            <a:xfrm>
              <a:off x="0" y="1104468"/>
              <a:ext cx="7429499" cy="479700"/>
            </a:xfrm>
            <a:prstGeom prst="roundRect">
              <a:avLst>
                <a:gd fmla="val 16667" name="adj"/>
              </a:avLst>
            </a:prstGeom>
            <a:gradFill>
              <a:gsLst>
                <a:gs pos="0">
                  <a:srgbClr val="FFC647"/>
                </a:gs>
                <a:gs pos="50000">
                  <a:srgbClr val="FFC600"/>
                </a:gs>
                <a:gs pos="100000">
                  <a:srgbClr val="E3B400"/>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24"/>
            <p:cNvSpPr txBox="1"/>
            <p:nvPr/>
          </p:nvSpPr>
          <p:spPr>
            <a:xfrm>
              <a:off x="23417" y="1127885"/>
              <a:ext cx="7382665" cy="432866"/>
            </a:xfrm>
            <a:prstGeom prst="rect">
              <a:avLst/>
            </a:prstGeom>
            <a:noFill/>
            <a:ln>
              <a:noFill/>
            </a:ln>
          </p:spPr>
          <p:txBody>
            <a:bodyPr anchorCtr="0" anchor="ctr" bIns="76200" lIns="76200" spcFirstLastPara="1" rIns="76200" wrap="square" tIns="76200">
              <a:noAutofit/>
            </a:bodyPr>
            <a:lstStyle/>
            <a:p>
              <a:pPr indent="0" lvl="0" marL="0" marR="0" rtl="0" algn="l">
                <a:lnSpc>
                  <a:spcPct val="90000"/>
                </a:lnSpc>
                <a:spcBef>
                  <a:spcPts val="0"/>
                </a:spcBef>
                <a:spcAft>
                  <a:spcPts val="0"/>
                </a:spcAft>
                <a:buClr>
                  <a:schemeClr val="lt1"/>
                </a:buClr>
                <a:buSzPts val="2000"/>
                <a:buFont typeface="Calibri"/>
                <a:buNone/>
              </a:pPr>
              <a:r>
                <a:rPr b="0" i="0" lang="en-US" sz="2000" u="none" cap="none" strike="noStrike">
                  <a:latin typeface="Calibri"/>
                  <a:ea typeface="Calibri"/>
                  <a:cs typeface="Calibri"/>
                  <a:sym typeface="Calibri"/>
                </a:rPr>
                <a:t>Pandas library version 1.4.3, </a:t>
              </a:r>
              <a:endParaRPr/>
            </a:p>
          </p:txBody>
        </p:sp>
        <p:sp>
          <p:nvSpPr>
            <p:cNvPr id="248" name="Google Shape;248;p24"/>
            <p:cNvSpPr/>
            <p:nvPr/>
          </p:nvSpPr>
          <p:spPr>
            <a:xfrm>
              <a:off x="0" y="1641768"/>
              <a:ext cx="7429499" cy="479700"/>
            </a:xfrm>
            <a:prstGeom prst="roundRect">
              <a:avLst>
                <a:gd fmla="val 16667" name="adj"/>
              </a:avLst>
            </a:prstGeom>
            <a:gradFill>
              <a:gsLst>
                <a:gs pos="0">
                  <a:srgbClr val="6EA5DA"/>
                </a:gs>
                <a:gs pos="50000">
                  <a:srgbClr val="529BDA"/>
                </a:gs>
                <a:gs pos="100000">
                  <a:srgbClr val="4188C8"/>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24"/>
            <p:cNvSpPr txBox="1"/>
            <p:nvPr/>
          </p:nvSpPr>
          <p:spPr>
            <a:xfrm>
              <a:off x="23417" y="1665185"/>
              <a:ext cx="7382665" cy="432866"/>
            </a:xfrm>
            <a:prstGeom prst="rect">
              <a:avLst/>
            </a:prstGeom>
            <a:noFill/>
            <a:ln>
              <a:noFill/>
            </a:ln>
          </p:spPr>
          <p:txBody>
            <a:bodyPr anchorCtr="0" anchor="ctr" bIns="76200" lIns="76200" spcFirstLastPara="1" rIns="76200" wrap="square" tIns="76200">
              <a:noAutofit/>
            </a:bodyPr>
            <a:lstStyle/>
            <a:p>
              <a:pPr indent="0" lvl="0" marL="0" marR="0" rtl="0" algn="l">
                <a:lnSpc>
                  <a:spcPct val="90000"/>
                </a:lnSpc>
                <a:spcBef>
                  <a:spcPts val="0"/>
                </a:spcBef>
                <a:spcAft>
                  <a:spcPts val="0"/>
                </a:spcAft>
                <a:buClr>
                  <a:schemeClr val="lt1"/>
                </a:buClr>
                <a:buSzPts val="2000"/>
                <a:buFont typeface="Calibri"/>
                <a:buNone/>
              </a:pPr>
              <a:r>
                <a:rPr b="0" i="0" lang="en-US" sz="2000" u="none" cap="none" strike="noStrike">
                  <a:latin typeface="Calibri"/>
                  <a:ea typeface="Calibri"/>
                  <a:cs typeface="Calibri"/>
                  <a:sym typeface="Calibri"/>
                </a:rPr>
                <a:t>Scikit-learn library version 1.1.1, </a:t>
              </a:r>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2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US"/>
              <a:t>Before we start we have a problem?</a:t>
            </a:r>
            <a:endParaRPr/>
          </a:p>
        </p:txBody>
      </p:sp>
      <p:sp>
        <p:nvSpPr>
          <p:cNvPr id="255" name="Google Shape;255;p25"/>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56" name="Google Shape;256;p25"/>
          <p:cNvPicPr preferRelativeResize="0"/>
          <p:nvPr/>
        </p:nvPicPr>
        <p:blipFill>
          <a:blip r:embed="rId3">
            <a:alphaModFix/>
          </a:blip>
          <a:stretch>
            <a:fillRect/>
          </a:stretch>
        </p:blipFill>
        <p:spPr>
          <a:xfrm>
            <a:off x="2839938" y="1684275"/>
            <a:ext cx="3228975" cy="26860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26"/>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262" name="Google Shape;262;p26"/>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63" name="Google Shape;263;p26"/>
          <p:cNvPicPr preferRelativeResize="0"/>
          <p:nvPr/>
        </p:nvPicPr>
        <p:blipFill rotWithShape="1">
          <a:blip r:embed="rId3">
            <a:alphaModFix/>
          </a:blip>
          <a:srcRect b="8206" l="0" r="37488" t="30368"/>
          <a:stretch/>
        </p:blipFill>
        <p:spPr>
          <a:xfrm>
            <a:off x="255275" y="244950"/>
            <a:ext cx="8449474" cy="46704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27"/>
          <p:cNvSpPr txBox="1"/>
          <p:nvPr>
            <p:ph type="title"/>
          </p:nvPr>
        </p:nvSpPr>
        <p:spPr>
          <a:xfrm>
            <a:off x="735325" y="2741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US"/>
              <a:t>One-Hot Encoding</a:t>
            </a:r>
            <a:endParaRPr/>
          </a:p>
        </p:txBody>
      </p:sp>
      <p:sp>
        <p:nvSpPr>
          <p:cNvPr id="269" name="Google Shape;269;p27"/>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70" name="Google Shape;270;p27"/>
          <p:cNvPicPr preferRelativeResize="0"/>
          <p:nvPr/>
        </p:nvPicPr>
        <p:blipFill rotWithShape="1">
          <a:blip r:embed="rId3">
            <a:alphaModFix/>
          </a:blip>
          <a:srcRect b="26128" l="0" r="0" t="0"/>
          <a:stretch/>
        </p:blipFill>
        <p:spPr>
          <a:xfrm>
            <a:off x="1392975" y="1301425"/>
            <a:ext cx="6070275" cy="3350650"/>
          </a:xfrm>
          <a:prstGeom prst="rect">
            <a:avLst/>
          </a:prstGeom>
          <a:noFill/>
          <a:ln>
            <a:noFill/>
          </a:ln>
        </p:spPr>
      </p:pic>
      <p:sp>
        <p:nvSpPr>
          <p:cNvPr id="271" name="Google Shape;271;p27"/>
          <p:cNvSpPr/>
          <p:nvPr/>
        </p:nvSpPr>
        <p:spPr>
          <a:xfrm>
            <a:off x="4850824" y="1072541"/>
            <a:ext cx="2807300" cy="2667800"/>
          </a:xfrm>
          <a:custGeom>
            <a:rect b="b" l="l" r="r" t="t"/>
            <a:pathLst>
              <a:path extrusionOk="0" h="106712" w="112292">
                <a:moveTo>
                  <a:pt x="112292" y="21846"/>
                </a:moveTo>
                <a:cubicBezTo>
                  <a:pt x="87198" y="7509"/>
                  <a:pt x="51836" y="-8898"/>
                  <a:pt x="27056" y="5975"/>
                </a:cubicBezTo>
                <a:cubicBezTo>
                  <a:pt x="11635" y="15230"/>
                  <a:pt x="11988" y="38654"/>
                  <a:pt x="5307" y="55352"/>
                </a:cubicBezTo>
                <a:cubicBezTo>
                  <a:pt x="1765" y="64205"/>
                  <a:pt x="604" y="74033"/>
                  <a:pt x="604" y="83568"/>
                </a:cubicBezTo>
                <a:cubicBezTo>
                  <a:pt x="604" y="87896"/>
                  <a:pt x="-1281" y="93439"/>
                  <a:pt x="1780" y="96500"/>
                </a:cubicBezTo>
                <a:cubicBezTo>
                  <a:pt x="14198" y="108918"/>
                  <a:pt x="35947" y="106494"/>
                  <a:pt x="53509" y="106494"/>
                </a:cubicBezTo>
                <a:cubicBezTo>
                  <a:pt x="65369" y="106494"/>
                  <a:pt x="77272" y="104669"/>
                  <a:pt x="88778" y="101791"/>
                </a:cubicBezTo>
                <a:cubicBezTo>
                  <a:pt x="93879" y="100515"/>
                  <a:pt x="99971" y="99113"/>
                  <a:pt x="102886" y="94737"/>
                </a:cubicBezTo>
                <a:cubicBezTo>
                  <a:pt x="111859" y="81266"/>
                  <a:pt x="107423" y="62666"/>
                  <a:pt x="108765" y="46535"/>
                </a:cubicBezTo>
                <a:cubicBezTo>
                  <a:pt x="109485" y="37888"/>
                  <a:pt x="114502" y="20671"/>
                  <a:pt x="105825" y="20671"/>
                </a:cubicBezTo>
              </a:path>
            </a:pathLst>
          </a:custGeom>
          <a:noFill/>
          <a:ln cap="flat" cmpd="sng" w="9525">
            <a:solidFill>
              <a:schemeClr val="dk2"/>
            </a:solidFill>
            <a:prstDash val="solid"/>
            <a:round/>
            <a:headEnd len="med" w="med" type="none"/>
            <a:tailEnd len="med" w="med" type="none"/>
          </a:ln>
        </p:spPr>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75" name="Shape 275"/>
        <p:cNvGrpSpPr/>
        <p:nvPr/>
      </p:nvGrpSpPr>
      <p:grpSpPr>
        <a:xfrm>
          <a:off x="0" y="0"/>
          <a:ext cx="0" cy="0"/>
          <a:chOff x="0" y="0"/>
          <a:chExt cx="0" cy="0"/>
        </a:xfrm>
      </p:grpSpPr>
      <p:sp>
        <p:nvSpPr>
          <p:cNvPr id="276" name="Google Shape;276;p28"/>
          <p:cNvSpPr txBox="1"/>
          <p:nvPr>
            <p:ph type="title"/>
          </p:nvPr>
        </p:nvSpPr>
        <p:spPr>
          <a:xfrm>
            <a:off x="856047" y="463900"/>
            <a:ext cx="4498200" cy="11088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2800"/>
              <a:buFont typeface="Calibri"/>
              <a:buNone/>
            </a:pPr>
            <a:r>
              <a:rPr lang="en-US" sz="2400">
                <a:solidFill>
                  <a:schemeClr val="lt1"/>
                </a:solidFill>
              </a:rPr>
              <a:t>Supervised Learning Model</a:t>
            </a:r>
            <a:endParaRPr/>
          </a:p>
        </p:txBody>
      </p:sp>
      <p:sp>
        <p:nvSpPr>
          <p:cNvPr id="277" name="Google Shape;277;p28"/>
          <p:cNvSpPr txBox="1"/>
          <p:nvPr>
            <p:ph idx="1" type="body"/>
          </p:nvPr>
        </p:nvSpPr>
        <p:spPr>
          <a:xfrm>
            <a:off x="601975" y="1687125"/>
            <a:ext cx="3848100" cy="29739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lt1"/>
              </a:buClr>
              <a:buSzPts val="1875"/>
              <a:buFont typeface="Arial"/>
              <a:buChar char="•"/>
            </a:pPr>
            <a:r>
              <a:rPr lang="en-US" sz="1500">
                <a:solidFill>
                  <a:schemeClr val="lt1"/>
                </a:solidFill>
              </a:rPr>
              <a:t>Logistic </a:t>
            </a:r>
            <a:r>
              <a:rPr lang="en-US" sz="1500">
                <a:solidFill>
                  <a:schemeClr val="lt1"/>
                </a:solidFill>
              </a:rPr>
              <a:t>regression model.</a:t>
            </a:r>
            <a:endParaRPr sz="1500">
              <a:solidFill>
                <a:schemeClr val="lt1"/>
              </a:solidFill>
            </a:endParaRPr>
          </a:p>
          <a:p>
            <a:pPr indent="0" lvl="0" marL="457200" rtl="0" algn="l">
              <a:lnSpc>
                <a:spcPct val="90000"/>
              </a:lnSpc>
              <a:spcBef>
                <a:spcPts val="0"/>
              </a:spcBef>
              <a:spcAft>
                <a:spcPts val="0"/>
              </a:spcAft>
              <a:buNone/>
            </a:pPr>
            <a:r>
              <a:t/>
            </a:r>
            <a:endParaRPr sz="1500">
              <a:solidFill>
                <a:schemeClr val="lt1"/>
              </a:solidFill>
            </a:endParaRPr>
          </a:p>
          <a:p>
            <a:pPr indent="0" lvl="0" marL="0" rtl="0" algn="l">
              <a:lnSpc>
                <a:spcPct val="90000"/>
              </a:lnSpc>
              <a:spcBef>
                <a:spcPts val="0"/>
              </a:spcBef>
              <a:spcAft>
                <a:spcPts val="0"/>
              </a:spcAft>
              <a:buClr>
                <a:schemeClr val="lt1"/>
              </a:buClr>
              <a:buSzPts val="1875"/>
              <a:buFont typeface="Arial"/>
              <a:buChar char="•"/>
            </a:pPr>
            <a:r>
              <a:rPr lang="en-US" sz="1500">
                <a:solidFill>
                  <a:schemeClr val="lt1"/>
                </a:solidFill>
              </a:rPr>
              <a:t>Target variable (dependent variable): “dropout vs graduate”</a:t>
            </a:r>
            <a:endParaRPr sz="1500">
              <a:solidFill>
                <a:schemeClr val="lt1"/>
              </a:solidFill>
            </a:endParaRPr>
          </a:p>
          <a:p>
            <a:pPr indent="0" lvl="0" marL="457200" rtl="0" algn="l">
              <a:lnSpc>
                <a:spcPct val="90000"/>
              </a:lnSpc>
              <a:spcBef>
                <a:spcPts val="0"/>
              </a:spcBef>
              <a:spcAft>
                <a:spcPts val="0"/>
              </a:spcAft>
              <a:buNone/>
            </a:pPr>
            <a:r>
              <a:t/>
            </a:r>
            <a:endParaRPr sz="1500">
              <a:solidFill>
                <a:schemeClr val="lt1"/>
              </a:solidFill>
            </a:endParaRPr>
          </a:p>
          <a:p>
            <a:pPr indent="0" lvl="0" marL="0" rtl="0" algn="l">
              <a:lnSpc>
                <a:spcPct val="90000"/>
              </a:lnSpc>
              <a:spcBef>
                <a:spcPts val="0"/>
              </a:spcBef>
              <a:spcAft>
                <a:spcPts val="0"/>
              </a:spcAft>
              <a:buClr>
                <a:schemeClr val="lt1"/>
              </a:buClr>
              <a:buSzPts val="1875"/>
              <a:buFont typeface="Arial"/>
              <a:buChar char="•"/>
            </a:pPr>
            <a:r>
              <a:rPr lang="en-US" sz="1500">
                <a:solidFill>
                  <a:schemeClr val="lt1"/>
                </a:solidFill>
              </a:rPr>
              <a:t>32 features (independent variables)</a:t>
            </a:r>
            <a:endParaRPr/>
          </a:p>
          <a:p>
            <a:pPr indent="0" lvl="0" marL="0" rtl="0" algn="l">
              <a:lnSpc>
                <a:spcPct val="90000"/>
              </a:lnSpc>
              <a:spcBef>
                <a:spcPts val="1200"/>
              </a:spcBef>
              <a:spcAft>
                <a:spcPts val="0"/>
              </a:spcAft>
              <a:buClr>
                <a:schemeClr val="lt1"/>
              </a:buClr>
              <a:buSzPts val="1875"/>
              <a:buFont typeface="Arial"/>
              <a:buChar char="•"/>
            </a:pPr>
            <a:r>
              <a:rPr lang="en-US" sz="1500">
                <a:solidFill>
                  <a:schemeClr val="lt1"/>
                </a:solidFill>
              </a:rPr>
              <a:t>I</a:t>
            </a:r>
            <a:r>
              <a:rPr lang="en-US" sz="1500">
                <a:solidFill>
                  <a:schemeClr val="lt1"/>
                </a:solidFill>
              </a:rPr>
              <a:t>nitial train/test split:  75%/25%</a:t>
            </a:r>
            <a:endParaRPr/>
          </a:p>
          <a:p>
            <a:pPr indent="0" lvl="0" marL="0" rtl="0" algn="l">
              <a:lnSpc>
                <a:spcPct val="90000"/>
              </a:lnSpc>
              <a:spcBef>
                <a:spcPts val="1200"/>
              </a:spcBef>
              <a:spcAft>
                <a:spcPts val="0"/>
              </a:spcAft>
              <a:buClr>
                <a:schemeClr val="lt1"/>
              </a:buClr>
              <a:buSzPts val="1875"/>
              <a:buFont typeface="Arial"/>
              <a:buChar char="•"/>
            </a:pPr>
            <a:r>
              <a:rPr lang="en-US" sz="1500">
                <a:solidFill>
                  <a:schemeClr val="lt1"/>
                </a:solidFill>
              </a:rPr>
              <a:t>Overall accuracy 92%</a:t>
            </a:r>
            <a:endParaRPr sz="1500">
              <a:solidFill>
                <a:schemeClr val="lt1"/>
              </a:solidFill>
            </a:endParaRPr>
          </a:p>
          <a:p>
            <a:pPr indent="23812" lvl="0" marL="0" rtl="0" algn="l">
              <a:lnSpc>
                <a:spcPct val="90000"/>
              </a:lnSpc>
              <a:spcBef>
                <a:spcPts val="1200"/>
              </a:spcBef>
              <a:spcAft>
                <a:spcPts val="0"/>
              </a:spcAft>
              <a:buClr>
                <a:schemeClr val="lt1"/>
              </a:buClr>
              <a:buSzPts val="1500"/>
              <a:buChar char="•"/>
            </a:pPr>
            <a:r>
              <a:rPr lang="en-US" sz="1500">
                <a:solidFill>
                  <a:schemeClr val="lt1"/>
                </a:solidFill>
              </a:rPr>
              <a:t>Dropout Recall 86%</a:t>
            </a:r>
            <a:endParaRPr sz="1500">
              <a:solidFill>
                <a:schemeClr val="lt1"/>
              </a:solidFill>
            </a:endParaRPr>
          </a:p>
        </p:txBody>
      </p:sp>
      <p:pic>
        <p:nvPicPr>
          <p:cNvPr id="278" name="Google Shape;278;p28"/>
          <p:cNvPicPr preferRelativeResize="0"/>
          <p:nvPr/>
        </p:nvPicPr>
        <p:blipFill>
          <a:blip r:embed="rId4">
            <a:alphaModFix/>
          </a:blip>
          <a:stretch>
            <a:fillRect/>
          </a:stretch>
        </p:blipFill>
        <p:spPr>
          <a:xfrm>
            <a:off x="4200524" y="1827700"/>
            <a:ext cx="4638675" cy="1644540"/>
          </a:xfrm>
          <a:prstGeom prst="rect">
            <a:avLst/>
          </a:prstGeom>
          <a:noFill/>
          <a:ln>
            <a:noFill/>
          </a:ln>
        </p:spPr>
      </p:pic>
      <p:sp>
        <p:nvSpPr>
          <p:cNvPr id="279" name="Google Shape;279;p28"/>
          <p:cNvSpPr txBox="1"/>
          <p:nvPr/>
        </p:nvSpPr>
        <p:spPr>
          <a:xfrm>
            <a:off x="5809700" y="1449975"/>
            <a:ext cx="2277900" cy="37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Calibri"/>
                <a:ea typeface="Calibri"/>
                <a:cs typeface="Calibri"/>
                <a:sym typeface="Calibri"/>
              </a:rPr>
              <a:t>Classification Report</a:t>
            </a:r>
            <a:endParaRPr>
              <a:latin typeface="Calibri"/>
              <a:ea typeface="Calibri"/>
              <a:cs typeface="Calibri"/>
              <a:sym typeface="Calibri"/>
            </a:endParaRPr>
          </a:p>
        </p:txBody>
      </p:sp>
      <p:sp>
        <p:nvSpPr>
          <p:cNvPr id="280" name="Google Shape;280;p28"/>
          <p:cNvSpPr/>
          <p:nvPr/>
        </p:nvSpPr>
        <p:spPr>
          <a:xfrm>
            <a:off x="6441858" y="2366292"/>
            <a:ext cx="563150" cy="212100"/>
          </a:xfrm>
          <a:custGeom>
            <a:rect b="b" l="l" r="r" t="t"/>
            <a:pathLst>
              <a:path extrusionOk="0" h="8484" w="22526">
                <a:moveTo>
                  <a:pt x="20565" y="2732"/>
                </a:moveTo>
                <a:cubicBezTo>
                  <a:pt x="15804" y="-2029"/>
                  <a:pt x="-3154" y="67"/>
                  <a:pt x="579" y="5671"/>
                </a:cubicBezTo>
                <a:cubicBezTo>
                  <a:pt x="2347" y="8326"/>
                  <a:pt x="6890" y="6660"/>
                  <a:pt x="9984" y="7434"/>
                </a:cubicBezTo>
                <a:cubicBezTo>
                  <a:pt x="14016" y="8442"/>
                  <a:pt x="21016" y="9615"/>
                  <a:pt x="22328" y="5671"/>
                </a:cubicBezTo>
                <a:cubicBezTo>
                  <a:pt x="22724" y="4481"/>
                  <a:pt x="20865" y="3618"/>
                  <a:pt x="19977" y="2732"/>
                </a:cubicBezTo>
              </a:path>
            </a:pathLst>
          </a:custGeom>
          <a:noFill/>
          <a:ln cap="flat" cmpd="sng" w="9525">
            <a:solidFill>
              <a:schemeClr val="dk2"/>
            </a:solidFill>
            <a:prstDash val="solid"/>
            <a:round/>
            <a:headEnd len="med" w="med" type="none"/>
            <a:tailEnd len="med" w="med" type="none"/>
          </a:ln>
        </p:spPr>
      </p:sp>
      <p:sp>
        <p:nvSpPr>
          <p:cNvPr id="281" name="Google Shape;281;p28"/>
          <p:cNvSpPr/>
          <p:nvPr/>
        </p:nvSpPr>
        <p:spPr>
          <a:xfrm>
            <a:off x="7285211" y="2644989"/>
            <a:ext cx="493725" cy="269700"/>
          </a:xfrm>
          <a:custGeom>
            <a:rect b="b" l="l" r="r" t="t"/>
            <a:pathLst>
              <a:path extrusionOk="0" h="10788" w="19749">
                <a:moveTo>
                  <a:pt x="19749" y="3928"/>
                </a:moveTo>
                <a:cubicBezTo>
                  <a:pt x="15073" y="1589"/>
                  <a:pt x="9538" y="-868"/>
                  <a:pt x="4466" y="401"/>
                </a:cubicBezTo>
                <a:cubicBezTo>
                  <a:pt x="1218" y="1213"/>
                  <a:pt x="-1429" y="7438"/>
                  <a:pt x="939" y="9806"/>
                </a:cubicBezTo>
                <a:cubicBezTo>
                  <a:pt x="2607" y="11474"/>
                  <a:pt x="5634" y="10394"/>
                  <a:pt x="7993" y="10394"/>
                </a:cubicBezTo>
                <a:cubicBezTo>
                  <a:pt x="11375" y="10394"/>
                  <a:pt x="15594" y="11023"/>
                  <a:pt x="17986" y="8631"/>
                </a:cubicBezTo>
                <a:cubicBezTo>
                  <a:pt x="19372" y="7245"/>
                  <a:pt x="17986" y="4712"/>
                  <a:pt x="17986" y="2752"/>
                </a:cubicBezTo>
              </a:path>
            </a:pathLst>
          </a:custGeom>
          <a:noFill/>
          <a:ln cap="flat" cmpd="sng" w="9525">
            <a:solidFill>
              <a:schemeClr val="dk2"/>
            </a:solidFill>
            <a:prstDash val="solid"/>
            <a:round/>
            <a:headEnd len="med" w="med" type="none"/>
            <a:tailEnd len="med" w="med" type="none"/>
          </a:ln>
        </p:spPr>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29"/>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US"/>
              <a:t>Can we improve the Dropout recall?</a:t>
            </a:r>
            <a:endParaRPr/>
          </a:p>
        </p:txBody>
      </p:sp>
      <p:sp>
        <p:nvSpPr>
          <p:cNvPr id="287" name="Google Shape;287;p29"/>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88" name="Google Shape;288;p29"/>
          <p:cNvPicPr preferRelativeResize="0"/>
          <p:nvPr/>
        </p:nvPicPr>
        <p:blipFill>
          <a:blip r:embed="rId3">
            <a:alphaModFix/>
          </a:blip>
          <a:stretch>
            <a:fillRect/>
          </a:stretch>
        </p:blipFill>
        <p:spPr>
          <a:xfrm>
            <a:off x="2839938" y="1684275"/>
            <a:ext cx="3228975" cy="26860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2" name="Shape 292"/>
        <p:cNvGrpSpPr/>
        <p:nvPr/>
      </p:nvGrpSpPr>
      <p:grpSpPr>
        <a:xfrm>
          <a:off x="0" y="0"/>
          <a:ext cx="0" cy="0"/>
          <a:chOff x="0" y="0"/>
          <a:chExt cx="0" cy="0"/>
        </a:xfrm>
      </p:grpSpPr>
      <p:sp>
        <p:nvSpPr>
          <p:cNvPr id="293" name="Google Shape;293;p30"/>
          <p:cNvSpPr txBox="1"/>
          <p:nvPr>
            <p:ph type="title"/>
          </p:nvPr>
        </p:nvSpPr>
        <p:spPr>
          <a:xfrm>
            <a:off x="4927467" y="463888"/>
            <a:ext cx="3560316" cy="110892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Font typeface="Calibri"/>
              <a:buNone/>
            </a:pPr>
            <a:r>
              <a:rPr lang="en-US" sz="1700"/>
              <a:t>O</a:t>
            </a:r>
            <a:r>
              <a:rPr lang="en-US" sz="1700"/>
              <a:t>riginal data was imbalanced.</a:t>
            </a:r>
            <a:endParaRPr sz="1700"/>
          </a:p>
          <a:p>
            <a:pPr indent="0" lvl="0" marL="0" rtl="0" algn="l">
              <a:lnSpc>
                <a:spcPct val="90000"/>
              </a:lnSpc>
              <a:spcBef>
                <a:spcPts val="0"/>
              </a:spcBef>
              <a:spcAft>
                <a:spcPts val="0"/>
              </a:spcAft>
              <a:buClr>
                <a:schemeClr val="dk1"/>
              </a:buClr>
              <a:buSzPts val="2800"/>
              <a:buFont typeface="Calibri"/>
              <a:buNone/>
            </a:pPr>
            <a:r>
              <a:t/>
            </a:r>
            <a:endParaRPr sz="1700"/>
          </a:p>
          <a:p>
            <a:pPr indent="0" lvl="0" marL="0" rtl="0" algn="l">
              <a:lnSpc>
                <a:spcPct val="90000"/>
              </a:lnSpc>
              <a:spcBef>
                <a:spcPts val="0"/>
              </a:spcBef>
              <a:spcAft>
                <a:spcPts val="0"/>
              </a:spcAft>
              <a:buClr>
                <a:schemeClr val="dk1"/>
              </a:buClr>
              <a:buSzPts val="2800"/>
              <a:buFont typeface="Calibri"/>
              <a:buNone/>
            </a:pPr>
            <a:r>
              <a:rPr lang="en-US" sz="1700"/>
              <a:t>Target data skewed towards graduate  ( 3:2 ratio)</a:t>
            </a:r>
            <a:endParaRPr/>
          </a:p>
        </p:txBody>
      </p:sp>
      <p:pic>
        <p:nvPicPr>
          <p:cNvPr descr="A graph with a yellow and blue rectangle&#10;&#10;Description automatically generated" id="294" name="Google Shape;294;p30"/>
          <p:cNvPicPr preferRelativeResize="0"/>
          <p:nvPr/>
        </p:nvPicPr>
        <p:blipFill rotWithShape="1">
          <a:blip r:embed="rId3">
            <a:alphaModFix/>
          </a:blip>
          <a:srcRect b="0" l="0" r="0" t="0"/>
          <a:stretch/>
        </p:blipFill>
        <p:spPr>
          <a:xfrm>
            <a:off x="946024" y="860349"/>
            <a:ext cx="3697099" cy="38814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1000"/>
                                  </p:stCondLst>
                                  <p:childTnLst>
                                    <p:set>
                                      <p:cBhvr>
                                        <p:cTn dur="1" fill="hold">
                                          <p:stCondLst>
                                            <p:cond delay="0"/>
                                          </p:stCondLst>
                                        </p:cTn>
                                        <p:tgtEl>
                                          <p:spTgt spid="293"/>
                                        </p:tgtEl>
                                        <p:attrNameLst>
                                          <p:attrName>style.visibility</p:attrName>
                                        </p:attrNameLst>
                                      </p:cBhvr>
                                      <p:to>
                                        <p:strVal val="visible"/>
                                      </p:to>
                                    </p:set>
                                    <p:animEffect filter="fade" transition="in">
                                      <p:cBhvr>
                                        <p:cTn dur="700"/>
                                        <p:tgtEl>
                                          <p:spTgt spid="29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98" name="Shape 298"/>
        <p:cNvGrpSpPr/>
        <p:nvPr/>
      </p:nvGrpSpPr>
      <p:grpSpPr>
        <a:xfrm>
          <a:off x="0" y="0"/>
          <a:ext cx="0" cy="0"/>
          <a:chOff x="0" y="0"/>
          <a:chExt cx="0" cy="0"/>
        </a:xfrm>
      </p:grpSpPr>
      <p:sp>
        <p:nvSpPr>
          <p:cNvPr id="299" name="Google Shape;299;p31"/>
          <p:cNvSpPr txBox="1"/>
          <p:nvPr>
            <p:ph type="title"/>
          </p:nvPr>
        </p:nvSpPr>
        <p:spPr>
          <a:xfrm>
            <a:off x="856059" y="463888"/>
            <a:ext cx="7429499" cy="110892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2800"/>
              <a:buFont typeface="Calibri"/>
              <a:buNone/>
            </a:pPr>
            <a:r>
              <a:rPr lang="en-US" sz="2300"/>
              <a:t>Retrain the model →</a:t>
            </a:r>
            <a:r>
              <a:rPr lang="en-US" sz="2300">
                <a:solidFill>
                  <a:schemeClr val="lt1"/>
                </a:solidFill>
              </a:rPr>
              <a:t> </a:t>
            </a:r>
            <a:r>
              <a:rPr lang="en-US" sz="2300">
                <a:solidFill>
                  <a:srgbClr val="FF0000"/>
                </a:solidFill>
              </a:rPr>
              <a:t>RandomOverSampler</a:t>
            </a:r>
            <a:r>
              <a:rPr lang="en-US" sz="2300">
                <a:solidFill>
                  <a:schemeClr val="lt1"/>
                </a:solidFill>
              </a:rPr>
              <a:t> Module (</a:t>
            </a:r>
            <a:r>
              <a:rPr lang="en-US" sz="2300"/>
              <a:t>f</a:t>
            </a:r>
            <a:r>
              <a:rPr lang="en-US" sz="2300"/>
              <a:t>rom Imbalanced Library)</a:t>
            </a:r>
            <a:endParaRPr/>
          </a:p>
        </p:txBody>
      </p:sp>
      <p:grpSp>
        <p:nvGrpSpPr>
          <p:cNvPr id="300" name="Google Shape;300;p31"/>
          <p:cNvGrpSpPr/>
          <p:nvPr/>
        </p:nvGrpSpPr>
        <p:grpSpPr>
          <a:xfrm>
            <a:off x="896277" y="1777758"/>
            <a:ext cx="7349063" cy="2475000"/>
            <a:chOff x="40218" y="90642"/>
            <a:chExt cx="7349063" cy="2475000"/>
          </a:xfrm>
        </p:grpSpPr>
        <p:sp>
          <p:nvSpPr>
            <p:cNvPr id="301" name="Google Shape;301;p31"/>
            <p:cNvSpPr/>
            <p:nvPr/>
          </p:nvSpPr>
          <p:spPr>
            <a:xfrm>
              <a:off x="468000" y="90642"/>
              <a:ext cx="1338187" cy="1338187"/>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31"/>
            <p:cNvSpPr/>
            <p:nvPr/>
          </p:nvSpPr>
          <p:spPr>
            <a:xfrm>
              <a:off x="753187" y="375829"/>
              <a:ext cx="767812" cy="767812"/>
            </a:xfrm>
            <a:prstGeom prst="rect">
              <a:avLst/>
            </a:prstGeom>
            <a:blipFill rotWithShape="1">
              <a:blip r:embed="rId4">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31"/>
            <p:cNvSpPr/>
            <p:nvPr/>
          </p:nvSpPr>
          <p:spPr>
            <a:xfrm>
              <a:off x="40218" y="1845642"/>
              <a:ext cx="2193750" cy="72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31"/>
            <p:cNvSpPr txBox="1"/>
            <p:nvPr/>
          </p:nvSpPr>
          <p:spPr>
            <a:xfrm>
              <a:off x="40218" y="1845642"/>
              <a:ext cx="2193750" cy="7200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chemeClr val="lt1"/>
                </a:buClr>
                <a:buSzPts val="1300"/>
                <a:buFont typeface="Calibri"/>
                <a:buNone/>
              </a:pPr>
              <a:r>
                <a:rPr b="0" i="0" lang="en-US" sz="1300" u="none" cap="none" strike="noStrike">
                  <a:solidFill>
                    <a:schemeClr val="lt1"/>
                  </a:solidFill>
                  <a:latin typeface="Calibri"/>
                  <a:ea typeface="Calibri"/>
                  <a:cs typeface="Calibri"/>
                  <a:sym typeface="Calibri"/>
                </a:rPr>
                <a:t>WHEN USING THE OVERSAMPLED DATA OF THE DROPOUTS</a:t>
              </a:r>
              <a:endParaRPr/>
            </a:p>
          </p:txBody>
        </p:sp>
        <p:sp>
          <p:nvSpPr>
            <p:cNvPr id="305" name="Google Shape;305;p31"/>
            <p:cNvSpPr/>
            <p:nvPr/>
          </p:nvSpPr>
          <p:spPr>
            <a:xfrm>
              <a:off x="3045656" y="90642"/>
              <a:ext cx="1338187" cy="1338187"/>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31"/>
            <p:cNvSpPr/>
            <p:nvPr/>
          </p:nvSpPr>
          <p:spPr>
            <a:xfrm>
              <a:off x="3330843" y="375829"/>
              <a:ext cx="767812" cy="767812"/>
            </a:xfrm>
            <a:prstGeom prst="rect">
              <a:avLst/>
            </a:prstGeom>
            <a:blipFill rotWithShape="1">
              <a:blip r:embed="rId5">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31"/>
            <p:cNvSpPr/>
            <p:nvPr/>
          </p:nvSpPr>
          <p:spPr>
            <a:xfrm>
              <a:off x="2617875" y="1845642"/>
              <a:ext cx="2193750" cy="72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31"/>
            <p:cNvSpPr txBox="1"/>
            <p:nvPr/>
          </p:nvSpPr>
          <p:spPr>
            <a:xfrm>
              <a:off x="2617875" y="1845642"/>
              <a:ext cx="2193750" cy="7200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chemeClr val="lt1"/>
                </a:buClr>
                <a:buSzPts val="1300"/>
                <a:buFont typeface="Calibri"/>
                <a:buNone/>
              </a:pPr>
              <a:r>
                <a:rPr b="0" i="0" lang="en-US" sz="1300" u="none" cap="none" strike="noStrike">
                  <a:solidFill>
                    <a:schemeClr val="lt1"/>
                  </a:solidFill>
                  <a:latin typeface="Calibri"/>
                  <a:ea typeface="Calibri"/>
                  <a:cs typeface="Calibri"/>
                  <a:sym typeface="Calibri"/>
                </a:rPr>
                <a:t> OVERALL ACCURACY REMAINED SAME </a:t>
              </a:r>
              <a:r>
                <a:rPr lang="en-US" sz="1300">
                  <a:solidFill>
                    <a:schemeClr val="lt1"/>
                  </a:solidFill>
                  <a:latin typeface="Calibri"/>
                  <a:ea typeface="Calibri"/>
                  <a:cs typeface="Calibri"/>
                  <a:sym typeface="Calibri"/>
                </a:rPr>
                <a:t>(</a:t>
              </a:r>
              <a:r>
                <a:rPr b="0" i="0" lang="en-US" sz="1300" u="none" cap="none" strike="noStrike">
                  <a:solidFill>
                    <a:schemeClr val="lt1"/>
                  </a:solidFill>
                  <a:latin typeface="Calibri"/>
                  <a:ea typeface="Calibri"/>
                  <a:cs typeface="Calibri"/>
                  <a:sym typeface="Calibri"/>
                </a:rPr>
                <a:t>92%)</a:t>
              </a:r>
              <a:endParaRPr/>
            </a:p>
          </p:txBody>
        </p:sp>
        <p:sp>
          <p:nvSpPr>
            <p:cNvPr id="309" name="Google Shape;309;p31"/>
            <p:cNvSpPr/>
            <p:nvPr/>
          </p:nvSpPr>
          <p:spPr>
            <a:xfrm>
              <a:off x="5623312" y="90642"/>
              <a:ext cx="1338187" cy="1338187"/>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31"/>
            <p:cNvSpPr/>
            <p:nvPr/>
          </p:nvSpPr>
          <p:spPr>
            <a:xfrm>
              <a:off x="5908500" y="375829"/>
              <a:ext cx="767812" cy="767812"/>
            </a:xfrm>
            <a:prstGeom prst="rect">
              <a:avLst/>
            </a:prstGeom>
            <a:blipFill rotWithShape="1">
              <a:blip r:embed="rId6">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31"/>
            <p:cNvSpPr/>
            <p:nvPr/>
          </p:nvSpPr>
          <p:spPr>
            <a:xfrm>
              <a:off x="5195531" y="1845642"/>
              <a:ext cx="2193750" cy="72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31"/>
            <p:cNvSpPr txBox="1"/>
            <p:nvPr/>
          </p:nvSpPr>
          <p:spPr>
            <a:xfrm>
              <a:off x="5195531" y="1845642"/>
              <a:ext cx="2193750" cy="7200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chemeClr val="lt1"/>
                </a:buClr>
                <a:buSzPts val="1300"/>
                <a:buFont typeface="Calibri"/>
                <a:buNone/>
              </a:pPr>
              <a:r>
                <a:rPr lang="en-US" sz="1300">
                  <a:solidFill>
                    <a:schemeClr val="lt1"/>
                  </a:solidFill>
                  <a:latin typeface="Calibri"/>
                  <a:ea typeface="Calibri"/>
                  <a:cs typeface="Calibri"/>
                  <a:sym typeface="Calibri"/>
                </a:rPr>
                <a:t>DROPOUT </a:t>
              </a:r>
              <a:r>
                <a:rPr b="0" i="0" lang="en-US" sz="1300" u="none" cap="none" strike="noStrike">
                  <a:solidFill>
                    <a:schemeClr val="lt1"/>
                  </a:solidFill>
                  <a:latin typeface="Calibri"/>
                  <a:ea typeface="Calibri"/>
                  <a:cs typeface="Calibri"/>
                  <a:sym typeface="Calibri"/>
                </a:rPr>
                <a:t>RECALL INCREASED FROM 86% TO 88% </a:t>
              </a:r>
              <a:endParaRPr/>
            </a:p>
          </p:txBody>
        </p:sp>
      </p:grpSp>
      <p:pic>
        <p:nvPicPr>
          <p:cNvPr id="313" name="Google Shape;313;p31"/>
          <p:cNvPicPr preferRelativeResize="0"/>
          <p:nvPr/>
        </p:nvPicPr>
        <p:blipFill>
          <a:blip r:embed="rId7">
            <a:alphaModFix/>
          </a:blip>
          <a:stretch>
            <a:fillRect/>
          </a:stretch>
        </p:blipFill>
        <p:spPr>
          <a:xfrm>
            <a:off x="9491000" y="1777738"/>
            <a:ext cx="4705350" cy="18002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17" name="Shape 317"/>
        <p:cNvGrpSpPr/>
        <p:nvPr/>
      </p:nvGrpSpPr>
      <p:grpSpPr>
        <a:xfrm>
          <a:off x="0" y="0"/>
          <a:ext cx="0" cy="0"/>
          <a:chOff x="0" y="0"/>
          <a:chExt cx="0" cy="0"/>
        </a:xfrm>
      </p:grpSpPr>
      <p:pic>
        <p:nvPicPr>
          <p:cNvPr id="318" name="Google Shape;318;p32"/>
          <p:cNvPicPr preferRelativeResize="0"/>
          <p:nvPr/>
        </p:nvPicPr>
        <p:blipFill>
          <a:blip r:embed="rId4">
            <a:alphaModFix/>
          </a:blip>
          <a:stretch>
            <a:fillRect/>
          </a:stretch>
        </p:blipFill>
        <p:spPr>
          <a:xfrm>
            <a:off x="378413" y="2193338"/>
            <a:ext cx="4772025" cy="1762125"/>
          </a:xfrm>
          <a:prstGeom prst="rect">
            <a:avLst/>
          </a:prstGeom>
          <a:noFill/>
          <a:ln>
            <a:noFill/>
          </a:ln>
        </p:spPr>
      </p:pic>
      <p:sp>
        <p:nvSpPr>
          <p:cNvPr id="319" name="Google Shape;319;p32"/>
          <p:cNvSpPr txBox="1"/>
          <p:nvPr>
            <p:ph type="title"/>
          </p:nvPr>
        </p:nvSpPr>
        <p:spPr>
          <a:xfrm>
            <a:off x="856059" y="463888"/>
            <a:ext cx="7429499" cy="1108928"/>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lt1"/>
              </a:buClr>
              <a:buSzPts val="2800"/>
              <a:buFont typeface="Calibri"/>
              <a:buNone/>
            </a:pPr>
            <a:r>
              <a:rPr lang="en-US" sz="2500">
                <a:solidFill>
                  <a:schemeClr val="lt1"/>
                </a:solidFill>
              </a:rPr>
              <a:t> Adjust  t</a:t>
            </a:r>
            <a:r>
              <a:rPr lang="en-US" sz="2500"/>
              <a:t>rain/test</a:t>
            </a:r>
            <a:r>
              <a:rPr lang="en-US" sz="2500">
                <a:solidFill>
                  <a:schemeClr val="lt1"/>
                </a:solidFill>
              </a:rPr>
              <a:t> split </a:t>
            </a:r>
            <a:endParaRPr/>
          </a:p>
        </p:txBody>
      </p:sp>
      <p:sp>
        <p:nvSpPr>
          <p:cNvPr id="320" name="Google Shape;320;p32"/>
          <p:cNvSpPr txBox="1"/>
          <p:nvPr>
            <p:ph idx="1" type="body"/>
          </p:nvPr>
        </p:nvSpPr>
        <p:spPr>
          <a:xfrm>
            <a:off x="5339452" y="1729200"/>
            <a:ext cx="2947200" cy="26904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None/>
            </a:pPr>
            <a:r>
              <a:rPr lang="en-US" sz="1800">
                <a:solidFill>
                  <a:schemeClr val="lt1"/>
                </a:solidFill>
              </a:rPr>
              <a:t>-</a:t>
            </a:r>
            <a:r>
              <a:rPr lang="en-US" sz="1800">
                <a:solidFill>
                  <a:schemeClr val="lt1"/>
                </a:solidFill>
              </a:rPr>
              <a:t>train/test split of 80/20 </a:t>
            </a:r>
            <a:endParaRPr sz="1800">
              <a:solidFill>
                <a:schemeClr val="lt1"/>
              </a:solidFill>
            </a:endParaRPr>
          </a:p>
          <a:p>
            <a:pPr indent="0" lvl="0" marL="0" rtl="0" algn="l">
              <a:lnSpc>
                <a:spcPct val="90000"/>
              </a:lnSpc>
              <a:spcBef>
                <a:spcPts val="0"/>
              </a:spcBef>
              <a:spcAft>
                <a:spcPts val="0"/>
              </a:spcAft>
              <a:buNone/>
            </a:pPr>
            <a:r>
              <a:t/>
            </a:r>
            <a:endParaRPr sz="1800">
              <a:solidFill>
                <a:schemeClr val="lt1"/>
              </a:solidFill>
            </a:endParaRPr>
          </a:p>
          <a:p>
            <a:pPr indent="0" lvl="0" marL="0" rtl="0" algn="l">
              <a:lnSpc>
                <a:spcPct val="90000"/>
              </a:lnSpc>
              <a:spcBef>
                <a:spcPts val="0"/>
              </a:spcBef>
              <a:spcAft>
                <a:spcPts val="0"/>
              </a:spcAft>
              <a:buNone/>
            </a:pPr>
            <a:r>
              <a:rPr lang="en-US" sz="1800">
                <a:solidFill>
                  <a:schemeClr val="lt1"/>
                </a:solidFill>
              </a:rPr>
              <a:t>-</a:t>
            </a:r>
            <a:r>
              <a:rPr lang="en-US" sz="1800">
                <a:solidFill>
                  <a:schemeClr val="lt1"/>
                </a:solidFill>
              </a:rPr>
              <a:t>Dropout recall &amp; accuracy similar</a:t>
            </a:r>
            <a:endParaRPr>
              <a:solidFill>
                <a:schemeClr val="lt1"/>
              </a:solidFill>
            </a:endParaRPr>
          </a:p>
        </p:txBody>
      </p:sp>
      <p:sp>
        <p:nvSpPr>
          <p:cNvPr id="321" name="Google Shape;321;p32"/>
          <p:cNvSpPr/>
          <p:nvPr/>
        </p:nvSpPr>
        <p:spPr>
          <a:xfrm>
            <a:off x="3627575" y="3120500"/>
            <a:ext cx="550899" cy="308050"/>
          </a:xfrm>
          <a:custGeom>
            <a:rect b="b" l="l" r="r" t="t"/>
            <a:pathLst>
              <a:path extrusionOk="0" h="12322" w="22935">
                <a:moveTo>
                  <a:pt x="22037" y="3719"/>
                </a:moveTo>
                <a:cubicBezTo>
                  <a:pt x="18195" y="836"/>
                  <a:pt x="12733" y="779"/>
                  <a:pt x="7929" y="779"/>
                </a:cubicBezTo>
                <a:cubicBezTo>
                  <a:pt x="5578" y="779"/>
                  <a:pt x="2538" y="-884"/>
                  <a:pt x="875" y="779"/>
                </a:cubicBezTo>
                <a:cubicBezTo>
                  <a:pt x="-511" y="2165"/>
                  <a:pt x="147" y="4839"/>
                  <a:pt x="875" y="6658"/>
                </a:cubicBezTo>
                <a:cubicBezTo>
                  <a:pt x="3135" y="12306"/>
                  <a:pt x="12739" y="13284"/>
                  <a:pt x="18510" y="11360"/>
                </a:cubicBezTo>
                <a:cubicBezTo>
                  <a:pt x="21626" y="10321"/>
                  <a:pt x="24734" y="1955"/>
                  <a:pt x="21449" y="1955"/>
                </a:cubicBezTo>
              </a:path>
            </a:pathLst>
          </a:custGeom>
          <a:noFill/>
          <a:ln cap="flat" cmpd="sng" w="9525">
            <a:solidFill>
              <a:schemeClr val="dk2"/>
            </a:solidFill>
            <a:prstDash val="solid"/>
            <a:round/>
            <a:headEnd len="med" w="med" type="none"/>
            <a:tailEnd len="med" w="med" type="none"/>
          </a:ln>
        </p:spPr>
      </p:sp>
      <p:pic>
        <p:nvPicPr>
          <p:cNvPr id="322" name="Google Shape;322;p32"/>
          <p:cNvPicPr preferRelativeResize="0"/>
          <p:nvPr/>
        </p:nvPicPr>
        <p:blipFill>
          <a:blip r:embed="rId5">
            <a:alphaModFix/>
          </a:blip>
          <a:stretch>
            <a:fillRect/>
          </a:stretch>
        </p:blipFill>
        <p:spPr>
          <a:xfrm>
            <a:off x="-405829500" y="-122693362"/>
            <a:ext cx="4705350" cy="18002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1" name="Shape 161"/>
        <p:cNvGrpSpPr/>
        <p:nvPr/>
      </p:nvGrpSpPr>
      <p:grpSpPr>
        <a:xfrm>
          <a:off x="0" y="0"/>
          <a:ext cx="0" cy="0"/>
          <a:chOff x="0" y="0"/>
          <a:chExt cx="0" cy="0"/>
        </a:xfrm>
      </p:grpSpPr>
      <p:sp>
        <p:nvSpPr>
          <p:cNvPr id="162" name="Google Shape;162;p15"/>
          <p:cNvSpPr txBox="1"/>
          <p:nvPr>
            <p:ph type="title"/>
          </p:nvPr>
        </p:nvSpPr>
        <p:spPr>
          <a:xfrm>
            <a:off x="2205650" y="178150"/>
            <a:ext cx="6422100" cy="7344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lt1"/>
              </a:buClr>
              <a:buSzPts val="2800"/>
              <a:buFont typeface="Calibri"/>
              <a:buNone/>
            </a:pPr>
            <a:r>
              <a:rPr lang="en-US" sz="3600"/>
              <a:t>H</a:t>
            </a:r>
            <a:r>
              <a:rPr lang="en-US" sz="3600">
                <a:solidFill>
                  <a:schemeClr val="lt1"/>
                </a:solidFill>
              </a:rPr>
              <a:t>istory of education</a:t>
            </a:r>
            <a:endParaRPr/>
          </a:p>
        </p:txBody>
      </p:sp>
      <p:sp>
        <p:nvSpPr>
          <p:cNvPr id="163" name="Google Shape;163;p15"/>
          <p:cNvSpPr txBox="1"/>
          <p:nvPr>
            <p:ph idx="1" type="body"/>
          </p:nvPr>
        </p:nvSpPr>
        <p:spPr>
          <a:xfrm>
            <a:off x="2005350" y="1546850"/>
            <a:ext cx="3201600" cy="3154800"/>
          </a:xfrm>
          <a:prstGeom prst="rect">
            <a:avLst/>
          </a:prstGeom>
          <a:noFill/>
          <a:ln>
            <a:noFill/>
          </a:ln>
        </p:spPr>
        <p:txBody>
          <a:bodyPr anchorCtr="0" anchor="t" bIns="45700" lIns="91425" spcFirstLastPara="1" rIns="91425" wrap="square" tIns="45700">
            <a:normAutofit/>
          </a:bodyPr>
          <a:lstStyle/>
          <a:p>
            <a:pPr indent="-285750" lvl="0" marL="285750" rtl="0" algn="l">
              <a:lnSpc>
                <a:spcPct val="110000"/>
              </a:lnSpc>
              <a:spcBef>
                <a:spcPts val="1200"/>
              </a:spcBef>
              <a:spcAft>
                <a:spcPts val="0"/>
              </a:spcAft>
              <a:buClr>
                <a:schemeClr val="dk1"/>
              </a:buClr>
              <a:buSzPts val="1750"/>
              <a:buChar char="●"/>
            </a:pPr>
            <a:r>
              <a:t/>
            </a:r>
            <a:endParaRPr sz="1400"/>
          </a:p>
          <a:p>
            <a:pPr indent="0" lvl="0" marL="0" rtl="0" algn="l">
              <a:lnSpc>
                <a:spcPct val="110000"/>
              </a:lnSpc>
              <a:spcBef>
                <a:spcPts val="1200"/>
              </a:spcBef>
              <a:spcAft>
                <a:spcPts val="0"/>
              </a:spcAft>
              <a:buNone/>
            </a:pPr>
            <a:r>
              <a:rPr lang="en-US" sz="1400"/>
              <a:t>       Our dataset focuses on higher education and the </a:t>
            </a:r>
            <a:r>
              <a:rPr lang="en-US" sz="1400"/>
              <a:t> </a:t>
            </a:r>
            <a:r>
              <a:rPr lang="en-US" sz="1400"/>
              <a:t>factors that influence student outcomes, specifically dropouts and completions.</a:t>
            </a:r>
            <a:endParaRPr sz="1400"/>
          </a:p>
          <a:p>
            <a:pPr indent="0" lvl="0" marL="457200" rtl="0" algn="l">
              <a:lnSpc>
                <a:spcPct val="110000"/>
              </a:lnSpc>
              <a:spcBef>
                <a:spcPts val="1200"/>
              </a:spcBef>
              <a:spcAft>
                <a:spcPts val="0"/>
              </a:spcAft>
              <a:buNone/>
            </a:pPr>
            <a:r>
              <a:t/>
            </a:r>
            <a:endParaRPr sz="1400"/>
          </a:p>
        </p:txBody>
      </p:sp>
      <p:pic>
        <p:nvPicPr>
          <p:cNvPr descr="Abstract blurred public library with bookshelves" id="164" name="Google Shape;164;p15"/>
          <p:cNvPicPr preferRelativeResize="0"/>
          <p:nvPr/>
        </p:nvPicPr>
        <p:blipFill rotWithShape="1">
          <a:blip r:embed="rId4">
            <a:alphaModFix/>
          </a:blip>
          <a:srcRect b="0" l="9136" r="31475" t="0"/>
          <a:stretch/>
        </p:blipFill>
        <p:spPr>
          <a:xfrm>
            <a:off x="-4201" y="0"/>
            <a:ext cx="1949148" cy="5143502"/>
          </a:xfrm>
          <a:prstGeom prst="rect">
            <a:avLst/>
          </a:prstGeom>
          <a:noFill/>
          <a:ln>
            <a:noFill/>
          </a:ln>
        </p:spPr>
      </p:pic>
      <p:pic>
        <p:nvPicPr>
          <p:cNvPr id="165" name="Google Shape;165;p15"/>
          <p:cNvPicPr preferRelativeResize="0"/>
          <p:nvPr/>
        </p:nvPicPr>
        <p:blipFill>
          <a:blip r:embed="rId5">
            <a:alphaModFix/>
          </a:blip>
          <a:stretch>
            <a:fillRect/>
          </a:stretch>
        </p:blipFill>
        <p:spPr>
          <a:xfrm>
            <a:off x="5267350" y="1262825"/>
            <a:ext cx="3641625" cy="2758531"/>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33"/>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US"/>
              <a:t>Can we improve the model further?</a:t>
            </a:r>
            <a:endParaRPr/>
          </a:p>
        </p:txBody>
      </p:sp>
      <p:sp>
        <p:nvSpPr>
          <p:cNvPr id="328" name="Google Shape;328;p33"/>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29" name="Google Shape;329;p33"/>
          <p:cNvPicPr preferRelativeResize="0"/>
          <p:nvPr/>
        </p:nvPicPr>
        <p:blipFill>
          <a:blip r:embed="rId3">
            <a:alphaModFix/>
          </a:blip>
          <a:stretch>
            <a:fillRect/>
          </a:stretch>
        </p:blipFill>
        <p:spPr>
          <a:xfrm>
            <a:off x="2839938" y="1684275"/>
            <a:ext cx="3228975" cy="2686050"/>
          </a:xfrm>
          <a:prstGeom prst="rect">
            <a:avLst/>
          </a:prstGeom>
          <a:noFill/>
          <a:ln>
            <a:noFill/>
          </a:ln>
        </p:spPr>
      </p:pic>
      <p:pic>
        <p:nvPicPr>
          <p:cNvPr id="330" name="Google Shape;330;p33"/>
          <p:cNvPicPr preferRelativeResize="0"/>
          <p:nvPr/>
        </p:nvPicPr>
        <p:blipFill>
          <a:blip r:embed="rId4">
            <a:alphaModFix/>
          </a:blip>
          <a:stretch>
            <a:fillRect/>
          </a:stretch>
        </p:blipFill>
        <p:spPr>
          <a:xfrm>
            <a:off x="2326819" y="1619913"/>
            <a:ext cx="4700050" cy="28147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34" name="Shape 334"/>
        <p:cNvGrpSpPr/>
        <p:nvPr/>
      </p:nvGrpSpPr>
      <p:grpSpPr>
        <a:xfrm>
          <a:off x="0" y="0"/>
          <a:ext cx="0" cy="0"/>
          <a:chOff x="0" y="0"/>
          <a:chExt cx="0" cy="0"/>
        </a:xfrm>
      </p:grpSpPr>
      <p:sp>
        <p:nvSpPr>
          <p:cNvPr id="335" name="Google Shape;335;p34"/>
          <p:cNvSpPr txBox="1"/>
          <p:nvPr>
            <p:ph type="title"/>
          </p:nvPr>
        </p:nvSpPr>
        <p:spPr>
          <a:xfrm>
            <a:off x="819150" y="347800"/>
            <a:ext cx="7505700" cy="5412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lt1"/>
              </a:buClr>
              <a:buSzPts val="2800"/>
              <a:buFont typeface="Calibri"/>
              <a:buNone/>
            </a:pPr>
            <a:r>
              <a:rPr lang="en-US"/>
              <a:t>Can we identify features of importance?</a:t>
            </a:r>
            <a:endParaRPr/>
          </a:p>
        </p:txBody>
      </p:sp>
      <p:pic>
        <p:nvPicPr>
          <p:cNvPr descr="A graph with blue and black text&#10;&#10;Description automatically generated" id="336" name="Google Shape;336;p34"/>
          <p:cNvPicPr preferRelativeResize="0"/>
          <p:nvPr/>
        </p:nvPicPr>
        <p:blipFill rotWithShape="1">
          <a:blip r:embed="rId4">
            <a:alphaModFix/>
          </a:blip>
          <a:srcRect b="3" l="6523" r="2" t="0"/>
          <a:stretch/>
        </p:blipFill>
        <p:spPr>
          <a:xfrm>
            <a:off x="442500" y="979700"/>
            <a:ext cx="5001401" cy="3745351"/>
          </a:xfrm>
          <a:prstGeom prst="rect">
            <a:avLst/>
          </a:prstGeom>
          <a:noFill/>
          <a:ln>
            <a:noFill/>
          </a:ln>
        </p:spPr>
      </p:pic>
      <p:sp>
        <p:nvSpPr>
          <p:cNvPr id="337" name="Google Shape;337;p34"/>
          <p:cNvSpPr txBox="1"/>
          <p:nvPr>
            <p:ph idx="1" type="body"/>
          </p:nvPr>
        </p:nvSpPr>
        <p:spPr>
          <a:xfrm>
            <a:off x="5515775" y="1629875"/>
            <a:ext cx="2955900" cy="2445000"/>
          </a:xfrm>
          <a:prstGeom prst="rect">
            <a:avLst/>
          </a:prstGeom>
        </p:spPr>
        <p:txBody>
          <a:bodyPr anchorCtr="0" anchor="t" bIns="91425" lIns="91425" spcFirstLastPara="1" rIns="91425" wrap="square" tIns="91425">
            <a:normAutofit/>
          </a:bodyPr>
          <a:lstStyle/>
          <a:p>
            <a:pPr indent="0" lvl="0" marL="0" rtl="0" algn="l">
              <a:lnSpc>
                <a:spcPct val="90000"/>
              </a:lnSpc>
              <a:spcBef>
                <a:spcPts val="0"/>
              </a:spcBef>
              <a:spcAft>
                <a:spcPts val="0"/>
              </a:spcAft>
              <a:buNone/>
            </a:pPr>
            <a:r>
              <a:rPr lang="en-US" sz="1800">
                <a:solidFill>
                  <a:schemeClr val="lt1"/>
                </a:solidFill>
                <a:latin typeface="Nunito"/>
                <a:ea typeface="Nunito"/>
                <a:cs typeface="Nunito"/>
                <a:sym typeface="Nunito"/>
              </a:rPr>
              <a:t>-</a:t>
            </a:r>
            <a:r>
              <a:rPr lang="en-US" sz="1800">
                <a:solidFill>
                  <a:schemeClr val="lt1"/>
                </a:solidFill>
                <a:latin typeface="Nunito"/>
                <a:ea typeface="Nunito"/>
                <a:cs typeface="Nunito"/>
                <a:sym typeface="Nunito"/>
              </a:rPr>
              <a:t>RandomForest Features of Importance capabilities</a:t>
            </a:r>
            <a:endParaRPr sz="1800">
              <a:solidFill>
                <a:schemeClr val="lt1"/>
              </a:solidFill>
              <a:latin typeface="Nunito"/>
              <a:ea typeface="Nunito"/>
              <a:cs typeface="Nunito"/>
              <a:sym typeface="Nunito"/>
            </a:endParaRPr>
          </a:p>
          <a:p>
            <a:pPr indent="0" lvl="0" marL="0" rtl="0" algn="l">
              <a:lnSpc>
                <a:spcPct val="90000"/>
              </a:lnSpc>
              <a:spcBef>
                <a:spcPts val="0"/>
              </a:spcBef>
              <a:spcAft>
                <a:spcPts val="0"/>
              </a:spcAft>
              <a:buNone/>
            </a:pPr>
            <a:r>
              <a:t/>
            </a:r>
            <a:endParaRPr sz="1800">
              <a:solidFill>
                <a:schemeClr val="lt1"/>
              </a:solidFill>
              <a:latin typeface="Nunito"/>
              <a:ea typeface="Nunito"/>
              <a:cs typeface="Nunito"/>
              <a:sym typeface="Nunito"/>
            </a:endParaRPr>
          </a:p>
          <a:p>
            <a:pPr indent="0" lvl="0" marL="0" rtl="0" algn="l">
              <a:lnSpc>
                <a:spcPct val="90000"/>
              </a:lnSpc>
              <a:spcBef>
                <a:spcPts val="0"/>
              </a:spcBef>
              <a:spcAft>
                <a:spcPts val="0"/>
              </a:spcAft>
              <a:buClr>
                <a:schemeClr val="lt1"/>
              </a:buClr>
              <a:buSzPts val="2800"/>
              <a:buFont typeface="Calibri"/>
              <a:buNone/>
            </a:pPr>
            <a:r>
              <a:rPr lang="en-US" sz="1800">
                <a:solidFill>
                  <a:schemeClr val="lt1"/>
                </a:solidFill>
                <a:latin typeface="Nunito"/>
                <a:ea typeface="Nunito"/>
                <a:cs typeface="Nunito"/>
                <a:sym typeface="Nunito"/>
              </a:rPr>
              <a:t>-baseline 32 features of importance</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1000"/>
                                  </p:stCondLst>
                                  <p:childTnLst>
                                    <p:set>
                                      <p:cBhvr>
                                        <p:cTn dur="1" fill="hold">
                                          <p:stCondLst>
                                            <p:cond delay="0"/>
                                          </p:stCondLst>
                                        </p:cTn>
                                        <p:tgtEl>
                                          <p:spTgt spid="335"/>
                                        </p:tgtEl>
                                        <p:attrNameLst>
                                          <p:attrName>style.visibility</p:attrName>
                                        </p:attrNameLst>
                                      </p:cBhvr>
                                      <p:to>
                                        <p:strVal val="visible"/>
                                      </p:to>
                                    </p:set>
                                    <p:animEffect filter="fade" transition="in">
                                      <p:cBhvr>
                                        <p:cTn dur="700"/>
                                        <p:tgtEl>
                                          <p:spTgt spid="33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35"/>
          <p:cNvSpPr txBox="1"/>
          <p:nvPr>
            <p:ph type="title"/>
          </p:nvPr>
        </p:nvSpPr>
        <p:spPr>
          <a:xfrm>
            <a:off x="819150" y="845600"/>
            <a:ext cx="7505700" cy="954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US"/>
              <a:t>Using a Random Forest Classifier didn’t improve the model.</a:t>
            </a:r>
            <a:endParaRPr/>
          </a:p>
        </p:txBody>
      </p:sp>
      <p:sp>
        <p:nvSpPr>
          <p:cNvPr id="343" name="Google Shape;343;p35"/>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44" name="Google Shape;344;p35"/>
          <p:cNvPicPr preferRelativeResize="0"/>
          <p:nvPr/>
        </p:nvPicPr>
        <p:blipFill>
          <a:blip r:embed="rId3">
            <a:alphaModFix/>
          </a:blip>
          <a:stretch>
            <a:fillRect/>
          </a:stretch>
        </p:blipFill>
        <p:spPr>
          <a:xfrm>
            <a:off x="2252650" y="2420725"/>
            <a:ext cx="4638675" cy="17716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36"/>
          <p:cNvSpPr txBox="1"/>
          <p:nvPr>
            <p:ph type="title"/>
          </p:nvPr>
        </p:nvSpPr>
        <p:spPr>
          <a:xfrm>
            <a:off x="690550" y="412250"/>
            <a:ext cx="7505700" cy="954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US"/>
              <a:t>Adjusting n_estimators didn’t improve the model</a:t>
            </a:r>
            <a:endParaRPr/>
          </a:p>
        </p:txBody>
      </p:sp>
      <p:sp>
        <p:nvSpPr>
          <p:cNvPr id="350" name="Google Shape;350;p36"/>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51" name="Google Shape;351;p36"/>
          <p:cNvPicPr preferRelativeResize="0"/>
          <p:nvPr/>
        </p:nvPicPr>
        <p:blipFill>
          <a:blip r:embed="rId3">
            <a:alphaModFix/>
          </a:blip>
          <a:stretch>
            <a:fillRect/>
          </a:stretch>
        </p:blipFill>
        <p:spPr>
          <a:xfrm>
            <a:off x="947725" y="1366838"/>
            <a:ext cx="7248525" cy="34385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37"/>
          <p:cNvSpPr txBox="1"/>
          <p:nvPr>
            <p:ph type="title"/>
          </p:nvPr>
        </p:nvSpPr>
        <p:spPr>
          <a:xfrm>
            <a:off x="735325" y="2741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US"/>
              <a:t>One-Hot Encoding</a:t>
            </a:r>
            <a:endParaRPr/>
          </a:p>
        </p:txBody>
      </p:sp>
      <p:sp>
        <p:nvSpPr>
          <p:cNvPr id="357" name="Google Shape;357;p37"/>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58" name="Google Shape;358;p37"/>
          <p:cNvPicPr preferRelativeResize="0"/>
          <p:nvPr/>
        </p:nvPicPr>
        <p:blipFill rotWithShape="1">
          <a:blip r:embed="rId3">
            <a:alphaModFix/>
          </a:blip>
          <a:srcRect b="26128" l="0" r="0" t="0"/>
          <a:stretch/>
        </p:blipFill>
        <p:spPr>
          <a:xfrm>
            <a:off x="1392975" y="1301425"/>
            <a:ext cx="6070275" cy="3350650"/>
          </a:xfrm>
          <a:prstGeom prst="rect">
            <a:avLst/>
          </a:prstGeom>
          <a:noFill/>
          <a:ln>
            <a:noFill/>
          </a:ln>
        </p:spPr>
      </p:pic>
      <p:sp>
        <p:nvSpPr>
          <p:cNvPr id="359" name="Google Shape;359;p37"/>
          <p:cNvSpPr/>
          <p:nvPr/>
        </p:nvSpPr>
        <p:spPr>
          <a:xfrm>
            <a:off x="4850824" y="1072541"/>
            <a:ext cx="2807300" cy="2667800"/>
          </a:xfrm>
          <a:custGeom>
            <a:rect b="b" l="l" r="r" t="t"/>
            <a:pathLst>
              <a:path extrusionOk="0" h="106712" w="112292">
                <a:moveTo>
                  <a:pt x="112292" y="21846"/>
                </a:moveTo>
                <a:cubicBezTo>
                  <a:pt x="87198" y="7509"/>
                  <a:pt x="51836" y="-8898"/>
                  <a:pt x="27056" y="5975"/>
                </a:cubicBezTo>
                <a:cubicBezTo>
                  <a:pt x="11635" y="15230"/>
                  <a:pt x="11988" y="38654"/>
                  <a:pt x="5307" y="55352"/>
                </a:cubicBezTo>
                <a:cubicBezTo>
                  <a:pt x="1765" y="64205"/>
                  <a:pt x="604" y="74033"/>
                  <a:pt x="604" y="83568"/>
                </a:cubicBezTo>
                <a:cubicBezTo>
                  <a:pt x="604" y="87896"/>
                  <a:pt x="-1281" y="93439"/>
                  <a:pt x="1780" y="96500"/>
                </a:cubicBezTo>
                <a:cubicBezTo>
                  <a:pt x="14198" y="108918"/>
                  <a:pt x="35947" y="106494"/>
                  <a:pt x="53509" y="106494"/>
                </a:cubicBezTo>
                <a:cubicBezTo>
                  <a:pt x="65369" y="106494"/>
                  <a:pt x="77272" y="104669"/>
                  <a:pt x="88778" y="101791"/>
                </a:cubicBezTo>
                <a:cubicBezTo>
                  <a:pt x="93879" y="100515"/>
                  <a:pt x="99971" y="99113"/>
                  <a:pt x="102886" y="94737"/>
                </a:cubicBezTo>
                <a:cubicBezTo>
                  <a:pt x="111859" y="81266"/>
                  <a:pt x="107423" y="62666"/>
                  <a:pt x="108765" y="46535"/>
                </a:cubicBezTo>
                <a:cubicBezTo>
                  <a:pt x="109485" y="37888"/>
                  <a:pt x="114502" y="20671"/>
                  <a:pt x="105825" y="20671"/>
                </a:cubicBezTo>
              </a:path>
            </a:pathLst>
          </a:custGeom>
          <a:noFill/>
          <a:ln cap="flat" cmpd="sng" w="9525">
            <a:solidFill>
              <a:schemeClr val="dk2"/>
            </a:solidFill>
            <a:prstDash val="solid"/>
            <a:round/>
            <a:headEnd len="med" w="med" type="none"/>
            <a:tailEnd len="med" w="med" type="none"/>
          </a:ln>
        </p:spPr>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63" name="Shape 363"/>
        <p:cNvGrpSpPr/>
        <p:nvPr/>
      </p:nvGrpSpPr>
      <p:grpSpPr>
        <a:xfrm>
          <a:off x="0" y="0"/>
          <a:ext cx="0" cy="0"/>
          <a:chOff x="0" y="0"/>
          <a:chExt cx="0" cy="0"/>
        </a:xfrm>
      </p:grpSpPr>
      <p:sp>
        <p:nvSpPr>
          <p:cNvPr id="364" name="Google Shape;364;p38"/>
          <p:cNvSpPr txBox="1"/>
          <p:nvPr>
            <p:ph type="title"/>
          </p:nvPr>
        </p:nvSpPr>
        <p:spPr>
          <a:xfrm>
            <a:off x="1018884" y="463900"/>
            <a:ext cx="7468800" cy="11088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Font typeface="Calibri"/>
              <a:buNone/>
            </a:pPr>
            <a:r>
              <a:rPr b="0" i="0" lang="en-US" sz="1900" u="none" strike="noStrike"/>
              <a:t>Removing curricular d</a:t>
            </a:r>
            <a:r>
              <a:rPr lang="en-US" sz="1900"/>
              <a:t>ata</a:t>
            </a:r>
            <a:r>
              <a:rPr b="0" i="0" lang="en-US" sz="1900" u="none" strike="noStrike"/>
              <a:t> features </a:t>
            </a:r>
            <a:r>
              <a:rPr lang="en-US" sz="1900"/>
              <a:t>→ </a:t>
            </a:r>
            <a:r>
              <a:rPr b="0" i="0" lang="en-US" sz="1900" u="none" strike="noStrike"/>
              <a:t>worsened </a:t>
            </a:r>
            <a:r>
              <a:rPr lang="en-US" sz="1900"/>
              <a:t>model accuracy (76% from 92%)</a:t>
            </a:r>
            <a:br>
              <a:rPr lang="en-US" sz="1200">
                <a:solidFill>
                  <a:srgbClr val="FFFFFF"/>
                </a:solidFill>
              </a:rPr>
            </a:br>
            <a:endParaRPr sz="1200">
              <a:solidFill>
                <a:srgbClr val="FFFFFF"/>
              </a:solidFill>
            </a:endParaRPr>
          </a:p>
        </p:txBody>
      </p:sp>
      <p:sp>
        <p:nvSpPr>
          <p:cNvPr id="365" name="Google Shape;365;p38"/>
          <p:cNvSpPr txBox="1"/>
          <p:nvPr>
            <p:ph idx="1" type="body"/>
          </p:nvPr>
        </p:nvSpPr>
        <p:spPr>
          <a:xfrm>
            <a:off x="6027030" y="1687115"/>
            <a:ext cx="2460753" cy="2656285"/>
          </a:xfrm>
          <a:prstGeom prst="rect">
            <a:avLst/>
          </a:prstGeom>
          <a:noFill/>
          <a:ln>
            <a:noFill/>
          </a:ln>
        </p:spPr>
        <p:txBody>
          <a:bodyPr anchorCtr="0" anchor="t" bIns="45700" lIns="91425" spcFirstLastPara="1" rIns="91425" wrap="square" tIns="45700">
            <a:normAutofit/>
          </a:bodyPr>
          <a:lstStyle/>
          <a:p>
            <a:pPr indent="-117475" lvl="0" marL="457200" rtl="0" algn="l">
              <a:lnSpc>
                <a:spcPct val="90000"/>
              </a:lnSpc>
              <a:spcBef>
                <a:spcPts val="0"/>
              </a:spcBef>
              <a:spcAft>
                <a:spcPts val="0"/>
              </a:spcAft>
              <a:buClr>
                <a:schemeClr val="dk1"/>
              </a:buClr>
              <a:buSzPts val="1750"/>
              <a:buFont typeface="Arial"/>
              <a:buNone/>
            </a:pPr>
            <a:r>
              <a:t/>
            </a:r>
            <a:endParaRPr sz="1400">
              <a:solidFill>
                <a:srgbClr val="FFFFFF"/>
              </a:solidFill>
            </a:endParaRPr>
          </a:p>
        </p:txBody>
      </p:sp>
      <p:pic>
        <p:nvPicPr>
          <p:cNvPr descr="A screenshot of a computer&#10;&#10;Description automatically generated" id="366" name="Google Shape;366;p38"/>
          <p:cNvPicPr preferRelativeResize="0"/>
          <p:nvPr/>
        </p:nvPicPr>
        <p:blipFill rotWithShape="1">
          <a:blip r:embed="rId3">
            <a:alphaModFix/>
          </a:blip>
          <a:srcRect b="21154" l="5508" r="47250" t="39479"/>
          <a:stretch/>
        </p:blipFill>
        <p:spPr>
          <a:xfrm>
            <a:off x="1298125" y="1957125"/>
            <a:ext cx="6121599" cy="1963875"/>
          </a:xfrm>
          <a:prstGeom prst="rect">
            <a:avLst/>
          </a:prstGeom>
          <a:noFill/>
          <a:ln>
            <a:noFill/>
          </a:ln>
        </p:spPr>
      </p:pic>
      <p:sp>
        <p:nvSpPr>
          <p:cNvPr id="367" name="Google Shape;367;p38"/>
          <p:cNvSpPr/>
          <p:nvPr/>
        </p:nvSpPr>
        <p:spPr>
          <a:xfrm>
            <a:off x="6434450" y="3566150"/>
            <a:ext cx="697855" cy="347357"/>
          </a:xfrm>
          <a:custGeom>
            <a:rect b="b" l="l" r="r" t="t"/>
            <a:pathLst>
              <a:path extrusionOk="0" h="12322" w="22935">
                <a:moveTo>
                  <a:pt x="22037" y="3719"/>
                </a:moveTo>
                <a:cubicBezTo>
                  <a:pt x="18195" y="836"/>
                  <a:pt x="12733" y="779"/>
                  <a:pt x="7929" y="779"/>
                </a:cubicBezTo>
                <a:cubicBezTo>
                  <a:pt x="5578" y="779"/>
                  <a:pt x="2538" y="-884"/>
                  <a:pt x="875" y="779"/>
                </a:cubicBezTo>
                <a:cubicBezTo>
                  <a:pt x="-511" y="2165"/>
                  <a:pt x="147" y="4839"/>
                  <a:pt x="875" y="6658"/>
                </a:cubicBezTo>
                <a:cubicBezTo>
                  <a:pt x="3135" y="12306"/>
                  <a:pt x="12739" y="13284"/>
                  <a:pt x="18510" y="11360"/>
                </a:cubicBezTo>
                <a:cubicBezTo>
                  <a:pt x="21626" y="10321"/>
                  <a:pt x="24734" y="1955"/>
                  <a:pt x="21449" y="1955"/>
                </a:cubicBezTo>
              </a:path>
            </a:pathLst>
          </a:custGeom>
          <a:noFill/>
          <a:ln cap="flat" cmpd="sng" w="9525">
            <a:solidFill>
              <a:schemeClr val="dk2"/>
            </a:solidFill>
            <a:prstDash val="solid"/>
            <a:round/>
            <a:headEnd len="med" w="med" type="none"/>
            <a:tailEnd len="med" w="med" type="none"/>
          </a:ln>
        </p:spPr>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39"/>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US"/>
              <a:t>Can we improve the model further?</a:t>
            </a:r>
            <a:endParaRPr/>
          </a:p>
        </p:txBody>
      </p:sp>
      <p:sp>
        <p:nvSpPr>
          <p:cNvPr id="373" name="Google Shape;373;p39"/>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74" name="Google Shape;374;p39"/>
          <p:cNvPicPr preferRelativeResize="0"/>
          <p:nvPr/>
        </p:nvPicPr>
        <p:blipFill>
          <a:blip r:embed="rId3">
            <a:alphaModFix/>
          </a:blip>
          <a:stretch>
            <a:fillRect/>
          </a:stretch>
        </p:blipFill>
        <p:spPr>
          <a:xfrm>
            <a:off x="2839938" y="1684275"/>
            <a:ext cx="3228975" cy="2686050"/>
          </a:xfrm>
          <a:prstGeom prst="rect">
            <a:avLst/>
          </a:prstGeom>
          <a:noFill/>
          <a:ln>
            <a:noFill/>
          </a:ln>
        </p:spPr>
      </p:pic>
      <p:pic>
        <p:nvPicPr>
          <p:cNvPr id="375" name="Google Shape;375;p39"/>
          <p:cNvPicPr preferRelativeResize="0"/>
          <p:nvPr/>
        </p:nvPicPr>
        <p:blipFill>
          <a:blip r:embed="rId4">
            <a:alphaModFix/>
          </a:blip>
          <a:stretch>
            <a:fillRect/>
          </a:stretch>
        </p:blipFill>
        <p:spPr>
          <a:xfrm>
            <a:off x="2326819" y="1619913"/>
            <a:ext cx="4700050" cy="28147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9" name="Shape 379"/>
        <p:cNvGrpSpPr/>
        <p:nvPr/>
      </p:nvGrpSpPr>
      <p:grpSpPr>
        <a:xfrm>
          <a:off x="0" y="0"/>
          <a:ext cx="0" cy="0"/>
          <a:chOff x="0" y="0"/>
          <a:chExt cx="0" cy="0"/>
        </a:xfrm>
      </p:grpSpPr>
      <p:sp>
        <p:nvSpPr>
          <p:cNvPr id="380" name="Google Shape;380;p40"/>
          <p:cNvSpPr txBox="1"/>
          <p:nvPr>
            <p:ph type="title"/>
          </p:nvPr>
        </p:nvSpPr>
        <p:spPr>
          <a:xfrm>
            <a:off x="222003" y="200826"/>
            <a:ext cx="5293800" cy="8085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Font typeface="Calibri"/>
              <a:buNone/>
            </a:pPr>
            <a:r>
              <a:rPr lang="en-US" sz="1900"/>
              <a:t>R</a:t>
            </a:r>
            <a:r>
              <a:rPr b="0" i="0" lang="en-US" sz="1900" u="none" strike="noStrike"/>
              <a:t>emove all the features of least importance</a:t>
            </a:r>
            <a:br>
              <a:rPr b="0" lang="en-US" sz="1300"/>
            </a:br>
            <a:br>
              <a:rPr lang="en-US" sz="1300"/>
            </a:br>
            <a:endParaRPr sz="1300"/>
          </a:p>
        </p:txBody>
      </p:sp>
      <p:sp>
        <p:nvSpPr>
          <p:cNvPr id="381" name="Google Shape;381;p40"/>
          <p:cNvSpPr txBox="1"/>
          <p:nvPr>
            <p:ph idx="1" type="body"/>
          </p:nvPr>
        </p:nvSpPr>
        <p:spPr>
          <a:xfrm>
            <a:off x="6027030" y="1687115"/>
            <a:ext cx="2460753" cy="2656285"/>
          </a:xfrm>
          <a:prstGeom prst="rect">
            <a:avLst/>
          </a:prstGeom>
          <a:noFill/>
          <a:ln>
            <a:noFill/>
          </a:ln>
        </p:spPr>
        <p:txBody>
          <a:bodyPr anchorCtr="0" anchor="t" bIns="45700" lIns="91425" spcFirstLastPara="1" rIns="91425" wrap="square" tIns="45700">
            <a:normAutofit/>
          </a:bodyPr>
          <a:lstStyle/>
          <a:p>
            <a:pPr indent="-117475" lvl="0" marL="457200" rtl="0" algn="l">
              <a:lnSpc>
                <a:spcPct val="90000"/>
              </a:lnSpc>
              <a:spcBef>
                <a:spcPts val="0"/>
              </a:spcBef>
              <a:spcAft>
                <a:spcPts val="0"/>
              </a:spcAft>
              <a:buClr>
                <a:schemeClr val="dk1"/>
              </a:buClr>
              <a:buSzPts val="1750"/>
              <a:buFont typeface="Arial"/>
              <a:buNone/>
            </a:pPr>
            <a:r>
              <a:t/>
            </a:r>
            <a:endParaRPr sz="1400">
              <a:solidFill>
                <a:srgbClr val="FFFFFF"/>
              </a:solidFill>
            </a:endParaRPr>
          </a:p>
        </p:txBody>
      </p:sp>
      <p:pic>
        <p:nvPicPr>
          <p:cNvPr descr="A screenshot of a computer code&#10;&#10;Description automatically generated" id="382" name="Google Shape;382;p40"/>
          <p:cNvPicPr preferRelativeResize="0"/>
          <p:nvPr/>
        </p:nvPicPr>
        <p:blipFill rotWithShape="1">
          <a:blip r:embed="rId3">
            <a:alphaModFix/>
          </a:blip>
          <a:srcRect b="6385" l="3620" r="12183" t="9261"/>
          <a:stretch/>
        </p:blipFill>
        <p:spPr>
          <a:xfrm>
            <a:off x="2606050" y="658425"/>
            <a:ext cx="6319151" cy="1266225"/>
          </a:xfrm>
          <a:prstGeom prst="rect">
            <a:avLst/>
          </a:prstGeom>
          <a:noFill/>
          <a:ln>
            <a:noFill/>
          </a:ln>
        </p:spPr>
      </p:pic>
      <p:pic>
        <p:nvPicPr>
          <p:cNvPr descr="A graph with blue and black text&#10;&#10;Description automatically generated" id="383" name="Google Shape;383;p40"/>
          <p:cNvPicPr preferRelativeResize="0"/>
          <p:nvPr/>
        </p:nvPicPr>
        <p:blipFill rotWithShape="1">
          <a:blip r:embed="rId4">
            <a:alphaModFix/>
          </a:blip>
          <a:srcRect b="0" l="6524" r="0" t="0"/>
          <a:stretch/>
        </p:blipFill>
        <p:spPr>
          <a:xfrm>
            <a:off x="442500" y="1924650"/>
            <a:ext cx="4129501" cy="2959775"/>
          </a:xfrm>
          <a:prstGeom prst="rect">
            <a:avLst/>
          </a:prstGeom>
          <a:noFill/>
          <a:ln>
            <a:noFill/>
          </a:ln>
        </p:spPr>
      </p:pic>
      <p:cxnSp>
        <p:nvCxnSpPr>
          <p:cNvPr id="384" name="Google Shape;384;p40"/>
          <p:cNvCxnSpPr/>
          <p:nvPr/>
        </p:nvCxnSpPr>
        <p:spPr>
          <a:xfrm flipH="1" rot="10800000">
            <a:off x="827850" y="3625100"/>
            <a:ext cx="14700" cy="470100"/>
          </a:xfrm>
          <a:prstGeom prst="straightConnector1">
            <a:avLst/>
          </a:prstGeom>
          <a:noFill/>
          <a:ln cap="flat" cmpd="sng" w="9525">
            <a:solidFill>
              <a:schemeClr val="dk2"/>
            </a:solidFill>
            <a:prstDash val="solid"/>
            <a:round/>
            <a:headEnd len="med" w="med" type="none"/>
            <a:tailEnd len="med" w="med" type="triangle"/>
          </a:ln>
        </p:spPr>
      </p:cxnSp>
      <p:cxnSp>
        <p:nvCxnSpPr>
          <p:cNvPr id="385" name="Google Shape;385;p40"/>
          <p:cNvCxnSpPr/>
          <p:nvPr/>
        </p:nvCxnSpPr>
        <p:spPr>
          <a:xfrm rot="10800000">
            <a:off x="1944725" y="4095075"/>
            <a:ext cx="0" cy="455700"/>
          </a:xfrm>
          <a:prstGeom prst="straightConnector1">
            <a:avLst/>
          </a:prstGeom>
          <a:noFill/>
          <a:ln cap="flat" cmpd="sng" w="9525">
            <a:solidFill>
              <a:schemeClr val="dk2"/>
            </a:solidFill>
            <a:prstDash val="solid"/>
            <a:round/>
            <a:headEnd len="med" w="med" type="none"/>
            <a:tailEnd len="med" w="med" type="triangle"/>
          </a:ln>
        </p:spPr>
      </p:cxnSp>
      <p:cxnSp>
        <p:nvCxnSpPr>
          <p:cNvPr id="386" name="Google Shape;386;p40"/>
          <p:cNvCxnSpPr/>
          <p:nvPr/>
        </p:nvCxnSpPr>
        <p:spPr>
          <a:xfrm rot="10800000">
            <a:off x="1053725" y="4021600"/>
            <a:ext cx="0" cy="455700"/>
          </a:xfrm>
          <a:prstGeom prst="straightConnector1">
            <a:avLst/>
          </a:prstGeom>
          <a:noFill/>
          <a:ln cap="flat" cmpd="sng" w="9525">
            <a:solidFill>
              <a:schemeClr val="dk2"/>
            </a:solidFill>
            <a:prstDash val="solid"/>
            <a:round/>
            <a:headEnd len="med" w="med" type="none"/>
            <a:tailEnd len="med" w="med" type="triangle"/>
          </a:ln>
        </p:spPr>
      </p:cxnSp>
      <p:cxnSp>
        <p:nvCxnSpPr>
          <p:cNvPr id="387" name="Google Shape;387;p40"/>
          <p:cNvCxnSpPr/>
          <p:nvPr/>
        </p:nvCxnSpPr>
        <p:spPr>
          <a:xfrm rot="10800000">
            <a:off x="1147350" y="3887700"/>
            <a:ext cx="0" cy="455700"/>
          </a:xfrm>
          <a:prstGeom prst="straightConnector1">
            <a:avLst/>
          </a:prstGeom>
          <a:noFill/>
          <a:ln cap="flat" cmpd="sng" w="9525">
            <a:solidFill>
              <a:schemeClr val="dk2"/>
            </a:solidFill>
            <a:prstDash val="solid"/>
            <a:round/>
            <a:headEnd len="med" w="med" type="none"/>
            <a:tailEnd len="med" w="med" type="triangle"/>
          </a:ln>
        </p:spPr>
      </p:cxnSp>
      <p:cxnSp>
        <p:nvCxnSpPr>
          <p:cNvPr id="388" name="Google Shape;388;p40"/>
          <p:cNvCxnSpPr/>
          <p:nvPr/>
        </p:nvCxnSpPr>
        <p:spPr>
          <a:xfrm rot="10800000">
            <a:off x="1283550" y="3477900"/>
            <a:ext cx="16200" cy="1017900"/>
          </a:xfrm>
          <a:prstGeom prst="straightConnector1">
            <a:avLst/>
          </a:prstGeom>
          <a:noFill/>
          <a:ln cap="flat" cmpd="sng" w="9525">
            <a:solidFill>
              <a:schemeClr val="dk2"/>
            </a:solidFill>
            <a:prstDash val="solid"/>
            <a:round/>
            <a:headEnd len="med" w="med" type="none"/>
            <a:tailEnd len="med" w="med" type="triangle"/>
          </a:ln>
        </p:spPr>
      </p:cxnSp>
      <p:cxnSp>
        <p:nvCxnSpPr>
          <p:cNvPr id="389" name="Google Shape;389;p40"/>
          <p:cNvCxnSpPr/>
          <p:nvPr/>
        </p:nvCxnSpPr>
        <p:spPr>
          <a:xfrm rot="10800000">
            <a:off x="2589700" y="3606600"/>
            <a:ext cx="16200" cy="1017900"/>
          </a:xfrm>
          <a:prstGeom prst="straightConnector1">
            <a:avLst/>
          </a:prstGeom>
          <a:noFill/>
          <a:ln cap="flat" cmpd="sng" w="9525">
            <a:solidFill>
              <a:schemeClr val="dk2"/>
            </a:solidFill>
            <a:prstDash val="solid"/>
            <a:round/>
            <a:headEnd len="med" w="med" type="none"/>
            <a:tailEnd len="med" w="med" type="triangle"/>
          </a:ln>
        </p:spPr>
      </p:cxnSp>
      <p:cxnSp>
        <p:nvCxnSpPr>
          <p:cNvPr id="390" name="Google Shape;390;p40"/>
          <p:cNvCxnSpPr/>
          <p:nvPr/>
        </p:nvCxnSpPr>
        <p:spPr>
          <a:xfrm flipH="1" rot="10800000">
            <a:off x="2746325" y="4474575"/>
            <a:ext cx="9300" cy="2409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4" name="Shape 394"/>
        <p:cNvGrpSpPr/>
        <p:nvPr/>
      </p:nvGrpSpPr>
      <p:grpSpPr>
        <a:xfrm>
          <a:off x="0" y="0"/>
          <a:ext cx="0" cy="0"/>
          <a:chOff x="0" y="0"/>
          <a:chExt cx="0" cy="0"/>
        </a:xfrm>
      </p:grpSpPr>
      <p:sp>
        <p:nvSpPr>
          <p:cNvPr id="395" name="Google Shape;395;p41"/>
          <p:cNvSpPr txBox="1"/>
          <p:nvPr>
            <p:ph type="title"/>
          </p:nvPr>
        </p:nvSpPr>
        <p:spPr>
          <a:xfrm>
            <a:off x="839233" y="463900"/>
            <a:ext cx="7648500" cy="11088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dk1"/>
              </a:buClr>
              <a:buSzPts val="2800"/>
              <a:buFont typeface="Calibri"/>
              <a:buNone/>
            </a:pPr>
            <a:r>
              <a:rPr lang="en-US" sz="1900"/>
              <a:t>Removing Features:</a:t>
            </a:r>
            <a:endParaRPr sz="1900"/>
          </a:p>
          <a:p>
            <a:pPr indent="0" lvl="0" marL="0" rtl="0" algn="l">
              <a:lnSpc>
                <a:spcPct val="90000"/>
              </a:lnSpc>
              <a:spcBef>
                <a:spcPts val="0"/>
              </a:spcBef>
              <a:spcAft>
                <a:spcPts val="0"/>
              </a:spcAft>
              <a:buClr>
                <a:schemeClr val="dk1"/>
              </a:buClr>
              <a:buSzPts val="2800"/>
              <a:buFont typeface="Calibri"/>
              <a:buNone/>
            </a:pPr>
            <a:r>
              <a:rPr lang="en-US" sz="1900"/>
              <a:t>Accuracy</a:t>
            </a:r>
            <a:r>
              <a:rPr lang="en-US" sz="1900"/>
              <a:t>: Not improved</a:t>
            </a:r>
            <a:r>
              <a:rPr b="0" i="0" lang="en-US" sz="1900" u="none" strike="noStrike"/>
              <a:t>, </a:t>
            </a:r>
            <a:r>
              <a:rPr b="0" i="0" lang="en-US" sz="1900" u="none" strike="noStrike">
                <a:solidFill>
                  <a:srgbClr val="FF0000"/>
                </a:solidFill>
              </a:rPr>
              <a:t>BUT </a:t>
            </a:r>
            <a:r>
              <a:rPr b="0" i="0" lang="en-US" sz="1900" u="none" strike="noStrike"/>
              <a:t>similar to </a:t>
            </a:r>
            <a:r>
              <a:rPr lang="en-US" sz="1900"/>
              <a:t>previous best</a:t>
            </a:r>
            <a:r>
              <a:rPr b="0" i="0" lang="en-US" sz="1900" u="none" strike="noStrike"/>
              <a:t>  </a:t>
            </a:r>
            <a:br>
              <a:rPr lang="en-US" sz="1900"/>
            </a:br>
            <a:endParaRPr sz="1900"/>
          </a:p>
        </p:txBody>
      </p:sp>
      <p:sp>
        <p:nvSpPr>
          <p:cNvPr id="396" name="Google Shape;396;p41"/>
          <p:cNvSpPr txBox="1"/>
          <p:nvPr>
            <p:ph idx="1" type="body"/>
          </p:nvPr>
        </p:nvSpPr>
        <p:spPr>
          <a:xfrm>
            <a:off x="6027030" y="1687115"/>
            <a:ext cx="2460753" cy="2656285"/>
          </a:xfrm>
          <a:prstGeom prst="rect">
            <a:avLst/>
          </a:prstGeom>
          <a:noFill/>
          <a:ln>
            <a:noFill/>
          </a:ln>
        </p:spPr>
        <p:txBody>
          <a:bodyPr anchorCtr="0" anchor="t" bIns="45700" lIns="91425" spcFirstLastPara="1" rIns="91425" wrap="square" tIns="45700">
            <a:normAutofit/>
          </a:bodyPr>
          <a:lstStyle/>
          <a:p>
            <a:pPr indent="-117475" lvl="0" marL="457200" rtl="0" algn="l">
              <a:lnSpc>
                <a:spcPct val="90000"/>
              </a:lnSpc>
              <a:spcBef>
                <a:spcPts val="0"/>
              </a:spcBef>
              <a:spcAft>
                <a:spcPts val="0"/>
              </a:spcAft>
              <a:buClr>
                <a:schemeClr val="dk1"/>
              </a:buClr>
              <a:buSzPts val="1750"/>
              <a:buFont typeface="Arial"/>
              <a:buNone/>
            </a:pPr>
            <a:r>
              <a:t/>
            </a:r>
            <a:endParaRPr sz="1400">
              <a:solidFill>
                <a:srgbClr val="FFFFFF"/>
              </a:solidFill>
            </a:endParaRPr>
          </a:p>
        </p:txBody>
      </p:sp>
      <p:pic>
        <p:nvPicPr>
          <p:cNvPr id="397" name="Google Shape;397;p41"/>
          <p:cNvPicPr preferRelativeResize="0"/>
          <p:nvPr/>
        </p:nvPicPr>
        <p:blipFill rotWithShape="1">
          <a:blip r:embed="rId3">
            <a:alphaModFix/>
          </a:blip>
          <a:srcRect b="7789" l="4717" r="47188" t="40005"/>
          <a:stretch/>
        </p:blipFill>
        <p:spPr>
          <a:xfrm>
            <a:off x="1195250" y="1832075"/>
            <a:ext cx="6088051" cy="251132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p42"/>
          <p:cNvSpPr txBox="1"/>
          <p:nvPr>
            <p:ph type="title"/>
          </p:nvPr>
        </p:nvSpPr>
        <p:spPr>
          <a:xfrm>
            <a:off x="819150" y="303975"/>
            <a:ext cx="7505700" cy="747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US"/>
              <a:t>Scaling  all the data</a:t>
            </a:r>
            <a:endParaRPr/>
          </a:p>
        </p:txBody>
      </p:sp>
      <p:sp>
        <p:nvSpPr>
          <p:cNvPr id="403" name="Google Shape;403;p42"/>
          <p:cNvSpPr txBox="1"/>
          <p:nvPr>
            <p:ph idx="1" type="body"/>
          </p:nvPr>
        </p:nvSpPr>
        <p:spPr>
          <a:xfrm>
            <a:off x="311700" y="1152475"/>
            <a:ext cx="8297100" cy="7170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US"/>
              <a:t>R</a:t>
            </a:r>
            <a:r>
              <a:rPr lang="en-US"/>
              <a:t>etrain the model: Accuracy didn’t improve (91% vs previous best of 92%) </a:t>
            </a:r>
            <a:endParaRPr/>
          </a:p>
          <a:p>
            <a:pPr indent="0" lvl="0" marL="0" rtl="0" algn="l">
              <a:spcBef>
                <a:spcPts val="1200"/>
              </a:spcBef>
              <a:spcAft>
                <a:spcPts val="1200"/>
              </a:spcAft>
              <a:buNone/>
            </a:pPr>
            <a:r>
              <a:t/>
            </a:r>
            <a:endParaRPr/>
          </a:p>
        </p:txBody>
      </p:sp>
      <p:pic>
        <p:nvPicPr>
          <p:cNvPr id="404" name="Google Shape;404;p42"/>
          <p:cNvPicPr preferRelativeResize="0"/>
          <p:nvPr/>
        </p:nvPicPr>
        <p:blipFill>
          <a:blip r:embed="rId3">
            <a:alphaModFix/>
          </a:blip>
          <a:stretch>
            <a:fillRect/>
          </a:stretch>
        </p:blipFill>
        <p:spPr>
          <a:xfrm>
            <a:off x="749244" y="1681250"/>
            <a:ext cx="7422025" cy="27382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4">
            <a:alphaModFix/>
          </a:blip>
          <a:stretch>
            <a:fillRect/>
          </a:stretch>
        </a:blipFill>
      </p:bgPr>
    </p:bg>
    <p:spTree>
      <p:nvGrpSpPr>
        <p:cNvPr id="169" name="Shape 169"/>
        <p:cNvGrpSpPr/>
        <p:nvPr/>
      </p:nvGrpSpPr>
      <p:grpSpPr>
        <a:xfrm>
          <a:off x="0" y="0"/>
          <a:ext cx="0" cy="0"/>
          <a:chOff x="0" y="0"/>
          <a:chExt cx="0" cy="0"/>
        </a:xfrm>
      </p:grpSpPr>
      <p:sp>
        <p:nvSpPr>
          <p:cNvPr id="170" name="Google Shape;170;p16"/>
          <p:cNvSpPr txBox="1"/>
          <p:nvPr>
            <p:ph type="title"/>
          </p:nvPr>
        </p:nvSpPr>
        <p:spPr>
          <a:xfrm>
            <a:off x="856059" y="463888"/>
            <a:ext cx="7429499" cy="1108928"/>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lt1"/>
              </a:buClr>
              <a:buSzPts val="2800"/>
              <a:buFont typeface="Calibri"/>
              <a:buNone/>
            </a:pPr>
            <a:r>
              <a:rPr lang="en-US" sz="3600">
                <a:solidFill>
                  <a:schemeClr val="lt1"/>
                </a:solidFill>
              </a:rPr>
              <a:t>Dataset</a:t>
            </a:r>
            <a:endParaRPr/>
          </a:p>
        </p:txBody>
      </p:sp>
      <p:sp>
        <p:nvSpPr>
          <p:cNvPr id="171" name="Google Shape;171;p16"/>
          <p:cNvSpPr txBox="1"/>
          <p:nvPr>
            <p:ph idx="1" type="body"/>
          </p:nvPr>
        </p:nvSpPr>
        <p:spPr>
          <a:xfrm>
            <a:off x="806052" y="1572817"/>
            <a:ext cx="3683397" cy="2770584"/>
          </a:xfrm>
          <a:prstGeom prst="rect">
            <a:avLst/>
          </a:prstGeom>
          <a:noFill/>
          <a:ln>
            <a:noFill/>
          </a:ln>
        </p:spPr>
        <p:txBody>
          <a:bodyPr anchorCtr="0" anchor="ctr" bIns="45700" lIns="91425" spcFirstLastPara="1" rIns="91425" wrap="square" tIns="45700">
            <a:normAutofit fontScale="92500" lnSpcReduction="20000"/>
          </a:bodyPr>
          <a:lstStyle/>
          <a:p>
            <a:pPr indent="9525" lvl="0" marL="0" rtl="0" algn="l">
              <a:lnSpc>
                <a:spcPct val="110000"/>
              </a:lnSpc>
              <a:spcBef>
                <a:spcPts val="0"/>
              </a:spcBef>
              <a:spcAft>
                <a:spcPts val="0"/>
              </a:spcAft>
              <a:buClr>
                <a:schemeClr val="lt1"/>
              </a:buClr>
              <a:buSzPct val="125000"/>
              <a:buFont typeface="Arial"/>
              <a:buChar char="•"/>
            </a:pPr>
            <a:r>
              <a:rPr lang="en-US" sz="1600">
                <a:solidFill>
                  <a:schemeClr val="lt1"/>
                </a:solidFill>
              </a:rPr>
              <a:t>Portuguese</a:t>
            </a:r>
            <a:r>
              <a:rPr lang="en-US" sz="1600">
                <a:solidFill>
                  <a:schemeClr val="lt1"/>
                </a:solidFill>
              </a:rPr>
              <a:t> data from the </a:t>
            </a:r>
            <a:r>
              <a:rPr lang="en-US" sz="1600">
                <a:solidFill>
                  <a:schemeClr val="lt1"/>
                </a:solidFill>
              </a:rPr>
              <a:t>Polytechnical</a:t>
            </a:r>
            <a:r>
              <a:rPr lang="en-US" sz="1600">
                <a:solidFill>
                  <a:schemeClr val="lt1"/>
                </a:solidFill>
              </a:rPr>
              <a:t> Institute of Portalegre. </a:t>
            </a:r>
            <a:endParaRPr/>
          </a:p>
          <a:p>
            <a:pPr indent="9525" lvl="0" marL="0" rtl="0" algn="l">
              <a:lnSpc>
                <a:spcPct val="110000"/>
              </a:lnSpc>
              <a:spcBef>
                <a:spcPts val="1200"/>
              </a:spcBef>
              <a:spcAft>
                <a:spcPts val="0"/>
              </a:spcAft>
              <a:buClr>
                <a:schemeClr val="lt1"/>
              </a:buClr>
              <a:buSzPct val="125000"/>
              <a:buFont typeface="Arial"/>
              <a:buChar char="•"/>
            </a:pPr>
            <a:r>
              <a:rPr lang="en-US" sz="1600">
                <a:solidFill>
                  <a:schemeClr val="lt1"/>
                </a:solidFill>
              </a:rPr>
              <a:t>Data from </a:t>
            </a:r>
            <a:r>
              <a:rPr b="1" lang="en-US" sz="1600">
                <a:solidFill>
                  <a:schemeClr val="lt1"/>
                </a:solidFill>
              </a:rPr>
              <a:t>2008/9 - 2018/19 </a:t>
            </a:r>
            <a:r>
              <a:rPr lang="en-US" sz="1600">
                <a:solidFill>
                  <a:schemeClr val="lt1"/>
                </a:solidFill>
              </a:rPr>
              <a:t>academic years</a:t>
            </a:r>
            <a:endParaRPr/>
          </a:p>
          <a:p>
            <a:pPr indent="9525" lvl="0" marL="0" rtl="0" algn="l">
              <a:lnSpc>
                <a:spcPct val="110000"/>
              </a:lnSpc>
              <a:spcBef>
                <a:spcPts val="1200"/>
              </a:spcBef>
              <a:spcAft>
                <a:spcPts val="0"/>
              </a:spcAft>
              <a:buClr>
                <a:schemeClr val="lt1"/>
              </a:buClr>
              <a:buSzPct val="125000"/>
              <a:buFont typeface="Arial"/>
              <a:buChar char="•"/>
            </a:pPr>
            <a:r>
              <a:rPr lang="en-US" sz="1600">
                <a:solidFill>
                  <a:schemeClr val="lt1"/>
                </a:solidFill>
              </a:rPr>
              <a:t>17 different undergraduate degrees </a:t>
            </a:r>
            <a:endParaRPr/>
          </a:p>
          <a:p>
            <a:pPr indent="9525" lvl="0" marL="0" rtl="0" algn="l">
              <a:lnSpc>
                <a:spcPct val="110000"/>
              </a:lnSpc>
              <a:spcBef>
                <a:spcPts val="1200"/>
              </a:spcBef>
              <a:spcAft>
                <a:spcPts val="0"/>
              </a:spcAft>
              <a:buClr>
                <a:schemeClr val="lt1"/>
              </a:buClr>
              <a:buSzPct val="125000"/>
              <a:buFont typeface="Arial"/>
              <a:buChar char="•"/>
            </a:pPr>
            <a:r>
              <a:rPr lang="en-US" sz="1600">
                <a:solidFill>
                  <a:schemeClr val="lt1"/>
                </a:solidFill>
              </a:rPr>
              <a:t>4424 records</a:t>
            </a:r>
            <a:endParaRPr/>
          </a:p>
          <a:p>
            <a:pPr indent="9525" lvl="0" marL="0" rtl="0" algn="l">
              <a:lnSpc>
                <a:spcPct val="110000"/>
              </a:lnSpc>
              <a:spcBef>
                <a:spcPts val="1200"/>
              </a:spcBef>
              <a:spcAft>
                <a:spcPts val="0"/>
              </a:spcAft>
              <a:buClr>
                <a:schemeClr val="lt1"/>
              </a:buClr>
              <a:buSzPct val="125000"/>
              <a:buFont typeface="Arial"/>
              <a:buChar char="•"/>
            </a:pPr>
            <a:r>
              <a:rPr lang="en-US" sz="1600">
                <a:solidFill>
                  <a:schemeClr val="lt1"/>
                </a:solidFill>
              </a:rPr>
              <a:t>35 attributes (columns)</a:t>
            </a:r>
            <a:endParaRPr/>
          </a:p>
          <a:p>
            <a:pPr indent="87312" lvl="0" marL="0" rtl="0" algn="l">
              <a:lnSpc>
                <a:spcPct val="110000"/>
              </a:lnSpc>
              <a:spcBef>
                <a:spcPts val="1200"/>
              </a:spcBef>
              <a:spcAft>
                <a:spcPts val="1200"/>
              </a:spcAft>
              <a:buClr>
                <a:schemeClr val="dk1"/>
              </a:buClr>
              <a:buSzPct val="125000"/>
              <a:buFont typeface="Arial"/>
              <a:buNone/>
            </a:pPr>
            <a:r>
              <a:t/>
            </a:r>
            <a:endParaRPr sz="1100"/>
          </a:p>
        </p:txBody>
      </p:sp>
      <p:pic>
        <p:nvPicPr>
          <p:cNvPr id="172" name="Google Shape;172;p16"/>
          <p:cNvPicPr preferRelativeResize="0"/>
          <p:nvPr/>
        </p:nvPicPr>
        <p:blipFill rotWithShape="1">
          <a:blip r:embed="rId5">
            <a:alphaModFix/>
          </a:blip>
          <a:srcRect b="3" l="30789" r="32925" t="0"/>
          <a:stretch/>
        </p:blipFill>
        <p:spPr>
          <a:xfrm>
            <a:off x="4794251" y="1873290"/>
            <a:ext cx="1684256" cy="2285919"/>
          </a:xfrm>
          <a:custGeom>
            <a:rect b="b" l="l" r="r" t="t"/>
            <a:pathLst>
              <a:path extrusionOk="0" h="3047892" w="2245675">
                <a:moveTo>
                  <a:pt x="148128" y="0"/>
                </a:moveTo>
                <a:lnTo>
                  <a:pt x="2245675" y="0"/>
                </a:lnTo>
                <a:lnTo>
                  <a:pt x="2245675" y="3047892"/>
                </a:lnTo>
                <a:lnTo>
                  <a:pt x="0" y="3047892"/>
                </a:lnTo>
                <a:lnTo>
                  <a:pt x="0" y="148128"/>
                </a:lnTo>
                <a:cubicBezTo>
                  <a:pt x="0" y="66319"/>
                  <a:pt x="66319" y="0"/>
                  <a:pt x="148128" y="0"/>
                </a:cubicBezTo>
                <a:close/>
              </a:path>
            </a:pathLst>
          </a:custGeom>
          <a:noFill/>
          <a:ln cap="sq" cmpd="sng" w="19050">
            <a:solidFill>
              <a:srgbClr val="8296B0">
                <a:alpha val="60000"/>
              </a:srgbClr>
            </a:solidFill>
            <a:prstDash val="solid"/>
            <a:miter lim="800000"/>
            <a:headEnd len="sm" w="sm" type="none"/>
            <a:tailEnd len="sm" w="sm" type="none"/>
          </a:ln>
          <a:effectLst>
            <a:outerShdw blurRad="88900" rotWithShape="0" algn="t" dir="5400000" dist="38100">
              <a:srgbClr val="000000">
                <a:alpha val="40000"/>
              </a:srgbClr>
            </a:outerShdw>
          </a:effectLst>
        </p:spPr>
      </p:pic>
      <p:pic>
        <p:nvPicPr>
          <p:cNvPr id="173" name="Google Shape;173;p16"/>
          <p:cNvPicPr preferRelativeResize="0"/>
          <p:nvPr/>
        </p:nvPicPr>
        <p:blipFill rotWithShape="1">
          <a:blip r:embed="rId6">
            <a:alphaModFix/>
          </a:blip>
          <a:srcRect b="-2" l="0" r="2514" t="0"/>
          <a:stretch/>
        </p:blipFill>
        <p:spPr>
          <a:xfrm>
            <a:off x="6601302" y="1873290"/>
            <a:ext cx="1684255" cy="2285919"/>
          </a:xfrm>
          <a:custGeom>
            <a:rect b="b" l="l" r="r" t="t"/>
            <a:pathLst>
              <a:path extrusionOk="0" h="3047892" w="2245674">
                <a:moveTo>
                  <a:pt x="0" y="0"/>
                </a:moveTo>
                <a:lnTo>
                  <a:pt x="2245674" y="0"/>
                </a:lnTo>
                <a:lnTo>
                  <a:pt x="2245674" y="2899764"/>
                </a:lnTo>
                <a:cubicBezTo>
                  <a:pt x="2245674" y="2981573"/>
                  <a:pt x="2179355" y="3047892"/>
                  <a:pt x="2097546" y="3047892"/>
                </a:cubicBezTo>
                <a:lnTo>
                  <a:pt x="0" y="3047892"/>
                </a:lnTo>
                <a:close/>
              </a:path>
            </a:pathLst>
          </a:custGeom>
          <a:noFill/>
          <a:ln cap="sq" cmpd="sng" w="19050">
            <a:solidFill>
              <a:srgbClr val="8296B0">
                <a:alpha val="60000"/>
              </a:srgbClr>
            </a:solidFill>
            <a:prstDash val="solid"/>
            <a:miter lim="800000"/>
            <a:headEnd len="sm" w="sm" type="none"/>
            <a:tailEnd len="sm" w="sm" type="none"/>
          </a:ln>
          <a:effectLst>
            <a:outerShdw blurRad="88900" rotWithShape="0" algn="t" dir="5400000" dist="38100">
              <a:srgbClr val="000000">
                <a:alpha val="40000"/>
              </a:srgbClr>
            </a:outerShdw>
          </a:effectLst>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sp>
        <p:nvSpPr>
          <p:cNvPr id="409" name="Google Shape;409;p43"/>
          <p:cNvSpPr txBox="1"/>
          <p:nvPr>
            <p:ph type="title"/>
          </p:nvPr>
        </p:nvSpPr>
        <p:spPr>
          <a:xfrm>
            <a:off x="352225" y="322675"/>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US"/>
              <a:t>Scaling selected data</a:t>
            </a:r>
            <a:endParaRPr/>
          </a:p>
        </p:txBody>
      </p:sp>
      <p:pic>
        <p:nvPicPr>
          <p:cNvPr id="410" name="Google Shape;410;p43"/>
          <p:cNvPicPr preferRelativeResize="0"/>
          <p:nvPr/>
        </p:nvPicPr>
        <p:blipFill>
          <a:blip r:embed="rId3">
            <a:alphaModFix/>
          </a:blip>
          <a:stretch>
            <a:fillRect/>
          </a:stretch>
        </p:blipFill>
        <p:spPr>
          <a:xfrm>
            <a:off x="4433459" y="1146550"/>
            <a:ext cx="4217141" cy="3220876"/>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sp>
        <p:nvSpPr>
          <p:cNvPr id="415" name="Google Shape;415;p44"/>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US"/>
              <a:t>Conclusion</a:t>
            </a:r>
            <a:endParaRPr/>
          </a:p>
        </p:txBody>
      </p:sp>
      <p:sp>
        <p:nvSpPr>
          <p:cNvPr id="416" name="Google Shape;416;p44"/>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AutoNum type="arabicPeriod"/>
            </a:pPr>
            <a:r>
              <a:rPr lang="en-US"/>
              <a:t>Exploratory analysis: Identified f</a:t>
            </a:r>
            <a:r>
              <a:rPr lang="en-US"/>
              <a:t>eatures strongly related to Dropouts:</a:t>
            </a:r>
            <a:endParaRPr/>
          </a:p>
          <a:p>
            <a:pPr indent="457200" lvl="0" marL="0" rtl="0" algn="l">
              <a:spcBef>
                <a:spcPts val="1200"/>
              </a:spcBef>
              <a:spcAft>
                <a:spcPts val="0"/>
              </a:spcAft>
              <a:buNone/>
            </a:pPr>
            <a:r>
              <a:rPr lang="en-US">
                <a:solidFill>
                  <a:srgbClr val="FF0000"/>
                </a:solidFill>
              </a:rPr>
              <a:t>Younger students at enrollment</a:t>
            </a:r>
            <a:endParaRPr>
              <a:solidFill>
                <a:srgbClr val="FF0000"/>
              </a:solidFill>
            </a:endParaRPr>
          </a:p>
          <a:p>
            <a:pPr indent="457200" lvl="0" marL="0" rtl="0" algn="l">
              <a:spcBef>
                <a:spcPts val="1200"/>
              </a:spcBef>
              <a:spcAft>
                <a:spcPts val="0"/>
              </a:spcAft>
              <a:buNone/>
            </a:pPr>
            <a:r>
              <a:rPr lang="en-US">
                <a:solidFill>
                  <a:srgbClr val="FF0000"/>
                </a:solidFill>
              </a:rPr>
              <a:t>Certain </a:t>
            </a:r>
            <a:r>
              <a:rPr lang="en-US">
                <a:solidFill>
                  <a:srgbClr val="FF0000"/>
                </a:solidFill>
              </a:rPr>
              <a:t>degrees</a:t>
            </a:r>
            <a:r>
              <a:rPr lang="en-US">
                <a:solidFill>
                  <a:srgbClr val="FF0000"/>
                </a:solidFill>
              </a:rPr>
              <a:t> courses (Biofuel production, Informatics Engineering) </a:t>
            </a:r>
            <a:endParaRPr>
              <a:solidFill>
                <a:srgbClr val="FF0000"/>
              </a:solidFill>
            </a:endParaRPr>
          </a:p>
          <a:p>
            <a:pPr indent="457200" lvl="0" marL="0" rtl="0" algn="l">
              <a:spcBef>
                <a:spcPts val="1200"/>
              </a:spcBef>
              <a:spcAft>
                <a:spcPts val="0"/>
              </a:spcAft>
              <a:buNone/>
            </a:pPr>
            <a:r>
              <a:rPr lang="en-US">
                <a:solidFill>
                  <a:srgbClr val="FF0000"/>
                </a:solidFill>
              </a:rPr>
              <a:t>International students status.</a:t>
            </a:r>
            <a:endParaRPr>
              <a:solidFill>
                <a:srgbClr val="FF0000"/>
              </a:solidFill>
            </a:endParaRPr>
          </a:p>
          <a:p>
            <a:pPr indent="-311150" lvl="0" marL="457200" rtl="0" algn="l">
              <a:spcBef>
                <a:spcPts val="1200"/>
              </a:spcBef>
              <a:spcAft>
                <a:spcPts val="0"/>
              </a:spcAft>
              <a:buSzPts val="1300"/>
              <a:buAutoNum type="arabicPeriod"/>
            </a:pPr>
            <a:r>
              <a:rPr lang="en-US"/>
              <a:t>Accurate </a:t>
            </a:r>
            <a:r>
              <a:rPr lang="en-US"/>
              <a:t>Supervised Learning Model created to predict Graduate/Dropout status: tried LR, tried changing split, Tried RF Classifier.</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sp>
        <p:nvSpPr>
          <p:cNvPr id="421" name="Google Shape;421;p4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US"/>
              <a:t>Can we improve the model further?</a:t>
            </a:r>
            <a:endParaRPr/>
          </a:p>
        </p:txBody>
      </p:sp>
      <p:sp>
        <p:nvSpPr>
          <p:cNvPr id="422" name="Google Shape;422;p45"/>
          <p:cNvSpPr txBox="1"/>
          <p:nvPr>
            <p:ph idx="1" type="body"/>
          </p:nvPr>
        </p:nvSpPr>
        <p:spPr>
          <a:xfrm>
            <a:off x="819150" y="1990725"/>
            <a:ext cx="20208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US"/>
              <a:t>Using other oversampling techniques</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lang="en-US"/>
              <a:t>Using other models </a:t>
            </a:r>
            <a:endParaRPr/>
          </a:p>
        </p:txBody>
      </p:sp>
      <p:pic>
        <p:nvPicPr>
          <p:cNvPr id="423" name="Google Shape;423;p45"/>
          <p:cNvPicPr preferRelativeResize="0"/>
          <p:nvPr/>
        </p:nvPicPr>
        <p:blipFill>
          <a:blip r:embed="rId3">
            <a:alphaModFix/>
          </a:blip>
          <a:stretch>
            <a:fillRect/>
          </a:stretch>
        </p:blipFill>
        <p:spPr>
          <a:xfrm>
            <a:off x="3531969" y="1623963"/>
            <a:ext cx="4700050" cy="28147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sp>
        <p:nvSpPr>
          <p:cNvPr id="428" name="Google Shape;428;p46"/>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US"/>
              <a:t>Future Steps</a:t>
            </a:r>
            <a:endParaRPr/>
          </a:p>
        </p:txBody>
      </p:sp>
      <p:sp>
        <p:nvSpPr>
          <p:cNvPr id="429" name="Google Shape;429;p46"/>
          <p:cNvSpPr txBox="1"/>
          <p:nvPr>
            <p:ph idx="1" type="body"/>
          </p:nvPr>
        </p:nvSpPr>
        <p:spPr>
          <a:xfrm>
            <a:off x="819150" y="1990725"/>
            <a:ext cx="7505700" cy="244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2200">
                <a:solidFill>
                  <a:srgbClr val="F08B54"/>
                </a:solidFill>
              </a:rPr>
              <a:t>Would a larger dataset improve the accuracy of the model?</a:t>
            </a:r>
            <a:endParaRPr sz="2200">
              <a:solidFill>
                <a:srgbClr val="F08B54"/>
              </a:solidFill>
            </a:endParaRPr>
          </a:p>
          <a:p>
            <a:pPr indent="0" lvl="0" marL="0" rtl="0" algn="l">
              <a:spcBef>
                <a:spcPts val="1200"/>
              </a:spcBef>
              <a:spcAft>
                <a:spcPts val="0"/>
              </a:spcAft>
              <a:buNone/>
            </a:pPr>
            <a:r>
              <a:rPr lang="en-US" sz="2200">
                <a:solidFill>
                  <a:srgbClr val="F08B54"/>
                </a:solidFill>
              </a:rPr>
              <a:t>Do these </a:t>
            </a:r>
            <a:r>
              <a:rPr lang="en-US" sz="2200">
                <a:solidFill>
                  <a:srgbClr val="F08B54"/>
                </a:solidFill>
              </a:rPr>
              <a:t>results</a:t>
            </a:r>
            <a:r>
              <a:rPr lang="en-US" sz="2200">
                <a:solidFill>
                  <a:srgbClr val="F08B54"/>
                </a:solidFill>
              </a:rPr>
              <a:t> remain true for other universities in Portugal? </a:t>
            </a:r>
            <a:endParaRPr sz="2200">
              <a:solidFill>
                <a:srgbClr val="F08B54"/>
              </a:solidFill>
            </a:endParaRPr>
          </a:p>
          <a:p>
            <a:pPr indent="0" lvl="0" marL="0" rtl="0" algn="l">
              <a:spcBef>
                <a:spcPts val="1200"/>
              </a:spcBef>
              <a:spcAft>
                <a:spcPts val="0"/>
              </a:spcAft>
              <a:buNone/>
            </a:pPr>
            <a:r>
              <a:rPr lang="en-US" sz="2200">
                <a:solidFill>
                  <a:srgbClr val="F08B54"/>
                </a:solidFill>
              </a:rPr>
              <a:t>For other courses?</a:t>
            </a:r>
            <a:endParaRPr sz="2200">
              <a:solidFill>
                <a:srgbClr val="F08B54"/>
              </a:solidFill>
            </a:endParaRPr>
          </a:p>
          <a:p>
            <a:pPr indent="0" lvl="0" marL="0" rtl="0" algn="l">
              <a:spcBef>
                <a:spcPts val="1200"/>
              </a:spcBef>
              <a:spcAft>
                <a:spcPts val="0"/>
              </a:spcAft>
              <a:buNone/>
            </a:pPr>
            <a:r>
              <a:rPr lang="en-US" sz="2200">
                <a:solidFill>
                  <a:srgbClr val="F08B54"/>
                </a:solidFill>
              </a:rPr>
              <a:t> Other universities?</a:t>
            </a:r>
            <a:endParaRPr sz="2200">
              <a:solidFill>
                <a:srgbClr val="F08B54"/>
              </a:solidFill>
            </a:endParaRPr>
          </a:p>
          <a:p>
            <a:pPr indent="0" lvl="0" marL="0" rtl="0" algn="l">
              <a:spcBef>
                <a:spcPts val="1200"/>
              </a:spcBef>
              <a:spcAft>
                <a:spcPts val="1200"/>
              </a:spcAft>
              <a:buNone/>
            </a:pPr>
            <a:r>
              <a:t/>
            </a:r>
            <a:endParaRPr sz="2200">
              <a:solidFill>
                <a:srgbClr val="F08B54"/>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sp>
        <p:nvSpPr>
          <p:cNvPr id="434" name="Google Shape;434;p47"/>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US"/>
              <a:t>Questions?</a:t>
            </a:r>
            <a:endParaRPr/>
          </a:p>
        </p:txBody>
      </p:sp>
      <p:sp>
        <p:nvSpPr>
          <p:cNvPr id="435" name="Google Shape;435;p47"/>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436" name="Google Shape;436;p47"/>
          <p:cNvPicPr preferRelativeResize="0"/>
          <p:nvPr/>
        </p:nvPicPr>
        <p:blipFill>
          <a:blip r:embed="rId3">
            <a:alphaModFix/>
          </a:blip>
          <a:stretch>
            <a:fillRect/>
          </a:stretch>
        </p:blipFill>
        <p:spPr>
          <a:xfrm>
            <a:off x="0" y="195175"/>
            <a:ext cx="9143999" cy="49055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17"/>
          <p:cNvSpPr txBox="1"/>
          <p:nvPr>
            <p:ph type="title"/>
          </p:nvPr>
        </p:nvSpPr>
        <p:spPr>
          <a:xfrm>
            <a:off x="486450" y="303975"/>
            <a:ext cx="8171100" cy="9546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90000"/>
              </a:lnSpc>
              <a:spcBef>
                <a:spcPts val="0"/>
              </a:spcBef>
              <a:spcAft>
                <a:spcPts val="0"/>
              </a:spcAft>
              <a:buClr>
                <a:schemeClr val="dk1"/>
              </a:buClr>
              <a:buSzPct val="103703"/>
              <a:buFont typeface="Calibri"/>
              <a:buNone/>
            </a:pPr>
            <a:r>
              <a:rPr lang="en-US"/>
              <a:t>SQL Queries Overall Academic Performance by Outcome </a:t>
            </a:r>
            <a:endParaRPr/>
          </a:p>
        </p:txBody>
      </p:sp>
      <p:pic>
        <p:nvPicPr>
          <p:cNvPr id="179" name="Google Shape;179;p17"/>
          <p:cNvPicPr preferRelativeResize="0"/>
          <p:nvPr/>
        </p:nvPicPr>
        <p:blipFill>
          <a:blip r:embed="rId3">
            <a:alphaModFix/>
          </a:blip>
          <a:stretch>
            <a:fillRect/>
          </a:stretch>
        </p:blipFill>
        <p:spPr>
          <a:xfrm>
            <a:off x="4572000" y="1258575"/>
            <a:ext cx="4123039" cy="3038500"/>
          </a:xfrm>
          <a:prstGeom prst="rect">
            <a:avLst/>
          </a:prstGeom>
          <a:noFill/>
          <a:ln>
            <a:noFill/>
          </a:ln>
        </p:spPr>
      </p:pic>
      <p:pic>
        <p:nvPicPr>
          <p:cNvPr id="180" name="Google Shape;180;p17"/>
          <p:cNvPicPr preferRelativeResize="0"/>
          <p:nvPr/>
        </p:nvPicPr>
        <p:blipFill>
          <a:blip r:embed="rId4">
            <a:alphaModFix/>
          </a:blip>
          <a:stretch>
            <a:fillRect/>
          </a:stretch>
        </p:blipFill>
        <p:spPr>
          <a:xfrm>
            <a:off x="538450" y="1617151"/>
            <a:ext cx="3833390" cy="954600"/>
          </a:xfrm>
          <a:prstGeom prst="rect">
            <a:avLst/>
          </a:prstGeom>
          <a:noFill/>
          <a:ln>
            <a:noFill/>
          </a:ln>
        </p:spPr>
      </p:pic>
      <p:pic>
        <p:nvPicPr>
          <p:cNvPr id="181" name="Google Shape;181;p17"/>
          <p:cNvPicPr preferRelativeResize="0"/>
          <p:nvPr/>
        </p:nvPicPr>
        <p:blipFill>
          <a:blip r:embed="rId5">
            <a:alphaModFix/>
          </a:blip>
          <a:stretch>
            <a:fillRect/>
          </a:stretch>
        </p:blipFill>
        <p:spPr>
          <a:xfrm>
            <a:off x="538450" y="2785602"/>
            <a:ext cx="3781425" cy="1304547"/>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18"/>
          <p:cNvSpPr txBox="1"/>
          <p:nvPr>
            <p:ph type="title"/>
          </p:nvPr>
        </p:nvSpPr>
        <p:spPr>
          <a:xfrm>
            <a:off x="486450" y="303975"/>
            <a:ext cx="8171100" cy="954600"/>
          </a:xfrm>
          <a:prstGeom prst="rect">
            <a:avLst/>
          </a:prstGeom>
          <a:noFill/>
          <a:ln>
            <a:noFill/>
          </a:ln>
        </p:spPr>
        <p:txBody>
          <a:bodyPr anchorCtr="0" anchor="t" bIns="91425" lIns="91425" spcFirstLastPara="1" rIns="91425" wrap="square" tIns="91425">
            <a:normAutofit/>
          </a:bodyPr>
          <a:lstStyle/>
          <a:p>
            <a:pPr indent="0" lvl="0" marL="0" rtl="0" algn="l">
              <a:lnSpc>
                <a:spcPct val="90000"/>
              </a:lnSpc>
              <a:spcBef>
                <a:spcPts val="0"/>
              </a:spcBef>
              <a:spcAft>
                <a:spcPts val="0"/>
              </a:spcAft>
              <a:buClr>
                <a:schemeClr val="dk1"/>
              </a:buClr>
              <a:buSzPts val="3111"/>
              <a:buFont typeface="Calibri"/>
              <a:buNone/>
            </a:pPr>
            <a:r>
              <a:rPr lang="en-US"/>
              <a:t>Analysis by Gender </a:t>
            </a:r>
            <a:endParaRPr/>
          </a:p>
        </p:txBody>
      </p:sp>
      <p:pic>
        <p:nvPicPr>
          <p:cNvPr id="187" name="Google Shape;187;p18"/>
          <p:cNvPicPr preferRelativeResize="0"/>
          <p:nvPr/>
        </p:nvPicPr>
        <p:blipFill>
          <a:blip r:embed="rId3">
            <a:alphaModFix/>
          </a:blip>
          <a:stretch>
            <a:fillRect/>
          </a:stretch>
        </p:blipFill>
        <p:spPr>
          <a:xfrm>
            <a:off x="9568500" y="1849375"/>
            <a:ext cx="1907201" cy="1387775"/>
          </a:xfrm>
          <a:prstGeom prst="rect">
            <a:avLst/>
          </a:prstGeom>
          <a:noFill/>
          <a:ln>
            <a:noFill/>
          </a:ln>
        </p:spPr>
      </p:pic>
      <p:pic>
        <p:nvPicPr>
          <p:cNvPr id="188" name="Google Shape;188;p18"/>
          <p:cNvPicPr preferRelativeResize="0"/>
          <p:nvPr/>
        </p:nvPicPr>
        <p:blipFill>
          <a:blip r:embed="rId4">
            <a:alphaModFix/>
          </a:blip>
          <a:stretch>
            <a:fillRect/>
          </a:stretch>
        </p:blipFill>
        <p:spPr>
          <a:xfrm>
            <a:off x="1324075" y="1596225"/>
            <a:ext cx="3733400" cy="2184050"/>
          </a:xfrm>
          <a:prstGeom prst="rect">
            <a:avLst/>
          </a:prstGeom>
          <a:noFill/>
          <a:ln>
            <a:noFill/>
          </a:ln>
        </p:spPr>
      </p:pic>
      <p:pic>
        <p:nvPicPr>
          <p:cNvPr id="189" name="Google Shape;189;p18"/>
          <p:cNvPicPr preferRelativeResize="0"/>
          <p:nvPr/>
        </p:nvPicPr>
        <p:blipFill>
          <a:blip r:embed="rId5">
            <a:alphaModFix/>
          </a:blip>
          <a:stretch>
            <a:fillRect/>
          </a:stretch>
        </p:blipFill>
        <p:spPr>
          <a:xfrm>
            <a:off x="5981700" y="303975"/>
            <a:ext cx="2598425" cy="4478574"/>
          </a:xfrm>
          <a:prstGeom prst="rect">
            <a:avLst/>
          </a:prstGeom>
          <a:noFill/>
          <a:ln>
            <a:noFill/>
          </a:ln>
        </p:spPr>
      </p:pic>
      <p:pic>
        <p:nvPicPr>
          <p:cNvPr id="190" name="Google Shape;190;p18"/>
          <p:cNvPicPr preferRelativeResize="0"/>
          <p:nvPr/>
        </p:nvPicPr>
        <p:blipFill>
          <a:blip r:embed="rId6">
            <a:alphaModFix/>
          </a:blip>
          <a:stretch>
            <a:fillRect/>
          </a:stretch>
        </p:blipFill>
        <p:spPr>
          <a:xfrm>
            <a:off x="14094708" y="177475"/>
            <a:ext cx="3813285" cy="51435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4" name="Shape 194"/>
        <p:cNvGrpSpPr/>
        <p:nvPr/>
      </p:nvGrpSpPr>
      <p:grpSpPr>
        <a:xfrm>
          <a:off x="0" y="0"/>
          <a:ext cx="0" cy="0"/>
          <a:chOff x="0" y="0"/>
          <a:chExt cx="0" cy="0"/>
        </a:xfrm>
      </p:grpSpPr>
      <p:sp>
        <p:nvSpPr>
          <p:cNvPr id="195" name="Google Shape;195;p19"/>
          <p:cNvSpPr txBox="1"/>
          <p:nvPr>
            <p:ph type="title"/>
          </p:nvPr>
        </p:nvSpPr>
        <p:spPr>
          <a:xfrm>
            <a:off x="856059" y="463888"/>
            <a:ext cx="7429499" cy="110892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2800"/>
              <a:buFont typeface="Calibri"/>
              <a:buNone/>
            </a:pPr>
            <a:r>
              <a:rPr lang="en-US" sz="3600">
                <a:solidFill>
                  <a:schemeClr val="lt1"/>
                </a:solidFill>
              </a:rPr>
              <a:t>Data Cleaning and Processing</a:t>
            </a:r>
            <a:endParaRPr/>
          </a:p>
        </p:txBody>
      </p:sp>
      <p:grpSp>
        <p:nvGrpSpPr>
          <p:cNvPr id="196" name="Google Shape;196;p19"/>
          <p:cNvGrpSpPr/>
          <p:nvPr/>
        </p:nvGrpSpPr>
        <p:grpSpPr>
          <a:xfrm>
            <a:off x="896277" y="1710258"/>
            <a:ext cx="7349063" cy="2610000"/>
            <a:chOff x="40218" y="23142"/>
            <a:chExt cx="7349063" cy="2610000"/>
          </a:xfrm>
        </p:grpSpPr>
        <p:sp>
          <p:nvSpPr>
            <p:cNvPr id="197" name="Google Shape;197;p19"/>
            <p:cNvSpPr/>
            <p:nvPr/>
          </p:nvSpPr>
          <p:spPr>
            <a:xfrm>
              <a:off x="468000" y="23142"/>
              <a:ext cx="1338187" cy="1338187"/>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9"/>
            <p:cNvSpPr/>
            <p:nvPr/>
          </p:nvSpPr>
          <p:spPr>
            <a:xfrm>
              <a:off x="753187" y="308329"/>
              <a:ext cx="767812" cy="767812"/>
            </a:xfrm>
            <a:prstGeom prst="rect">
              <a:avLst/>
            </a:prstGeom>
            <a:blipFill rotWithShape="1">
              <a:blip r:embed="rId4">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9"/>
            <p:cNvSpPr/>
            <p:nvPr/>
          </p:nvSpPr>
          <p:spPr>
            <a:xfrm>
              <a:off x="40218" y="1778142"/>
              <a:ext cx="2193750" cy="855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9"/>
            <p:cNvSpPr txBox="1"/>
            <p:nvPr/>
          </p:nvSpPr>
          <p:spPr>
            <a:xfrm>
              <a:off x="40218" y="1778142"/>
              <a:ext cx="2193750" cy="8550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chemeClr val="lt1"/>
                </a:buClr>
                <a:buSzPts val="1100"/>
                <a:buFont typeface="Calibri"/>
                <a:buNone/>
              </a:pPr>
              <a:r>
                <a:rPr b="0" i="0" lang="en-US" sz="1100" u="none" cap="none" strike="noStrike">
                  <a:solidFill>
                    <a:schemeClr val="lt1"/>
                  </a:solidFill>
                  <a:latin typeface="Calibri"/>
                  <a:ea typeface="Calibri"/>
                  <a:cs typeface="Calibri"/>
                  <a:sym typeface="Calibri"/>
                </a:rPr>
                <a:t> REMOVED THE ENROLLED ROWS (APPROXIMATELY 700 ROWS)</a:t>
              </a:r>
              <a:endParaRPr/>
            </a:p>
          </p:txBody>
        </p:sp>
        <p:sp>
          <p:nvSpPr>
            <p:cNvPr id="201" name="Google Shape;201;p19"/>
            <p:cNvSpPr/>
            <p:nvPr/>
          </p:nvSpPr>
          <p:spPr>
            <a:xfrm>
              <a:off x="3045656" y="23142"/>
              <a:ext cx="1338187" cy="1338187"/>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9"/>
            <p:cNvSpPr/>
            <p:nvPr/>
          </p:nvSpPr>
          <p:spPr>
            <a:xfrm>
              <a:off x="3330843" y="308329"/>
              <a:ext cx="767812" cy="767812"/>
            </a:xfrm>
            <a:prstGeom prst="rect">
              <a:avLst/>
            </a:prstGeom>
            <a:blipFill rotWithShape="1">
              <a:blip r:embed="rId5">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19"/>
            <p:cNvSpPr/>
            <p:nvPr/>
          </p:nvSpPr>
          <p:spPr>
            <a:xfrm>
              <a:off x="2617875" y="1778142"/>
              <a:ext cx="2193750" cy="855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19"/>
            <p:cNvSpPr txBox="1"/>
            <p:nvPr/>
          </p:nvSpPr>
          <p:spPr>
            <a:xfrm>
              <a:off x="2617875" y="1778142"/>
              <a:ext cx="2193750" cy="8550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chemeClr val="lt1"/>
                </a:buClr>
                <a:buSzPts val="1100"/>
                <a:buFont typeface="Calibri"/>
                <a:buNone/>
              </a:pPr>
              <a:r>
                <a:rPr b="0" i="0" lang="en-US" sz="1100" u="none" cap="none" strike="noStrike">
                  <a:solidFill>
                    <a:schemeClr val="lt1"/>
                  </a:solidFill>
                  <a:latin typeface="Calibri"/>
                  <a:ea typeface="Calibri"/>
                  <a:cs typeface="Calibri"/>
                  <a:sym typeface="Calibri"/>
                </a:rPr>
                <a:t>REMOVED THE APPLICATION MODE AND ORDER. THIS INFORMATION WAS ADMINISTRATIVE AND COULD POTENTIALLY CONFUSE OUR MODELLING ANALYSIS. </a:t>
              </a:r>
              <a:endParaRPr/>
            </a:p>
          </p:txBody>
        </p:sp>
        <p:sp>
          <p:nvSpPr>
            <p:cNvPr id="205" name="Google Shape;205;p19"/>
            <p:cNvSpPr/>
            <p:nvPr/>
          </p:nvSpPr>
          <p:spPr>
            <a:xfrm>
              <a:off x="5623312" y="23142"/>
              <a:ext cx="1338187" cy="1338187"/>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9"/>
            <p:cNvSpPr/>
            <p:nvPr/>
          </p:nvSpPr>
          <p:spPr>
            <a:xfrm>
              <a:off x="5908500" y="308329"/>
              <a:ext cx="767812" cy="767812"/>
            </a:xfrm>
            <a:prstGeom prst="rect">
              <a:avLst/>
            </a:prstGeom>
            <a:blipFill rotWithShape="1">
              <a:blip r:embed="rId6">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9"/>
            <p:cNvSpPr/>
            <p:nvPr/>
          </p:nvSpPr>
          <p:spPr>
            <a:xfrm>
              <a:off x="5195531" y="1778142"/>
              <a:ext cx="2193750" cy="855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9"/>
            <p:cNvSpPr txBox="1"/>
            <p:nvPr/>
          </p:nvSpPr>
          <p:spPr>
            <a:xfrm>
              <a:off x="5195531" y="1778142"/>
              <a:ext cx="2193750" cy="8550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chemeClr val="lt1"/>
                </a:buClr>
                <a:buSzPts val="1100"/>
                <a:buFont typeface="Calibri"/>
                <a:buNone/>
              </a:pPr>
              <a:r>
                <a:rPr b="0" i="0" lang="en-US" sz="1100" u="none" cap="none" strike="noStrike">
                  <a:solidFill>
                    <a:schemeClr val="lt1"/>
                  </a:solidFill>
                  <a:latin typeface="Calibri"/>
                  <a:ea typeface="Calibri"/>
                  <a:cs typeface="Calibri"/>
                  <a:sym typeface="Calibri"/>
                </a:rPr>
                <a:t>IMPORTED THE DATA INTO SQL AND USED SQL LITE VIEWER.</a:t>
              </a: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20"/>
          <p:cNvSpPr txBox="1"/>
          <p:nvPr/>
        </p:nvSpPr>
        <p:spPr>
          <a:xfrm>
            <a:off x="3092950" y="3039450"/>
            <a:ext cx="1819500" cy="25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Calibri"/>
              <a:ea typeface="Calibri"/>
              <a:cs typeface="Calibri"/>
              <a:sym typeface="Calibri"/>
            </a:endParaRPr>
          </a:p>
        </p:txBody>
      </p:sp>
      <p:pic>
        <p:nvPicPr>
          <p:cNvPr id="214" name="Google Shape;214;p20"/>
          <p:cNvPicPr preferRelativeResize="0"/>
          <p:nvPr/>
        </p:nvPicPr>
        <p:blipFill>
          <a:blip r:embed="rId3">
            <a:alphaModFix/>
          </a:blip>
          <a:stretch>
            <a:fillRect/>
          </a:stretch>
        </p:blipFill>
        <p:spPr>
          <a:xfrm>
            <a:off x="342700" y="272350"/>
            <a:ext cx="5301051" cy="4318076"/>
          </a:xfrm>
          <a:prstGeom prst="rect">
            <a:avLst/>
          </a:prstGeom>
          <a:noFill/>
          <a:ln>
            <a:noFill/>
          </a:ln>
        </p:spPr>
      </p:pic>
      <p:sp>
        <p:nvSpPr>
          <p:cNvPr id="215" name="Google Shape;215;p20"/>
          <p:cNvSpPr txBox="1"/>
          <p:nvPr/>
        </p:nvSpPr>
        <p:spPr>
          <a:xfrm>
            <a:off x="6218000" y="2536425"/>
            <a:ext cx="2943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alibri"/>
              <a:ea typeface="Calibri"/>
              <a:cs typeface="Calibri"/>
              <a:sym typeface="Calibri"/>
            </a:endParaRPr>
          </a:p>
        </p:txBody>
      </p:sp>
      <p:pic>
        <p:nvPicPr>
          <p:cNvPr id="216" name="Google Shape;216;p20"/>
          <p:cNvPicPr preferRelativeResize="0"/>
          <p:nvPr/>
        </p:nvPicPr>
        <p:blipFill rotWithShape="1">
          <a:blip r:embed="rId4">
            <a:alphaModFix/>
          </a:blip>
          <a:srcRect b="-3100" l="-19160" r="19159" t="3100"/>
          <a:stretch/>
        </p:blipFill>
        <p:spPr>
          <a:xfrm>
            <a:off x="3747250" y="1861975"/>
            <a:ext cx="5139601" cy="29925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pic>
        <p:nvPicPr>
          <p:cNvPr id="221" name="Google Shape;221;p21"/>
          <p:cNvPicPr preferRelativeResize="0"/>
          <p:nvPr/>
        </p:nvPicPr>
        <p:blipFill>
          <a:blip r:embed="rId3">
            <a:alphaModFix/>
          </a:blip>
          <a:stretch>
            <a:fillRect/>
          </a:stretch>
        </p:blipFill>
        <p:spPr>
          <a:xfrm>
            <a:off x="304800" y="366450"/>
            <a:ext cx="6617799" cy="3871650"/>
          </a:xfrm>
          <a:prstGeom prst="rect">
            <a:avLst/>
          </a:prstGeom>
          <a:noFill/>
          <a:ln>
            <a:noFill/>
          </a:ln>
        </p:spPr>
      </p:pic>
      <p:pic>
        <p:nvPicPr>
          <p:cNvPr id="222" name="Google Shape;222;p21"/>
          <p:cNvPicPr preferRelativeResize="0"/>
          <p:nvPr/>
        </p:nvPicPr>
        <p:blipFill>
          <a:blip r:embed="rId4">
            <a:alphaModFix/>
          </a:blip>
          <a:stretch>
            <a:fillRect/>
          </a:stretch>
        </p:blipFill>
        <p:spPr>
          <a:xfrm>
            <a:off x="6960700" y="304800"/>
            <a:ext cx="1814500" cy="4511048"/>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22"/>
          <p:cNvSpPr txBox="1"/>
          <p:nvPr>
            <p:ph type="title"/>
          </p:nvPr>
        </p:nvSpPr>
        <p:spPr>
          <a:xfrm>
            <a:off x="454300" y="338350"/>
            <a:ext cx="7505700" cy="954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US" sz="4400">
                <a:solidFill>
                  <a:srgbClr val="000000"/>
                </a:solidFill>
                <a:latin typeface="Arial"/>
                <a:ea typeface="Arial"/>
                <a:cs typeface="Arial"/>
                <a:sym typeface="Arial"/>
              </a:rPr>
              <a:t>Gender VS Graduate &amp; Dropout</a:t>
            </a:r>
            <a:endParaRPr/>
          </a:p>
        </p:txBody>
      </p:sp>
      <p:sp>
        <p:nvSpPr>
          <p:cNvPr id="228" name="Google Shape;228;p22"/>
          <p:cNvSpPr txBox="1"/>
          <p:nvPr>
            <p:ph idx="1" type="body"/>
          </p:nvPr>
        </p:nvSpPr>
        <p:spPr>
          <a:xfrm>
            <a:off x="5981350" y="1249050"/>
            <a:ext cx="2436900" cy="3244800"/>
          </a:xfrm>
          <a:prstGeom prst="rect">
            <a:avLst/>
          </a:prstGeom>
        </p:spPr>
        <p:txBody>
          <a:bodyPr anchorCtr="0" anchor="t" bIns="91425" lIns="91425" spcFirstLastPara="1" rIns="91425" wrap="square" tIns="91425">
            <a:normAutofit fontScale="77500" lnSpcReduction="20000"/>
          </a:bodyPr>
          <a:lstStyle/>
          <a:p>
            <a:pPr indent="0" lvl="0" marL="0" rtl="0" algn="l">
              <a:spcBef>
                <a:spcPts val="0"/>
              </a:spcBef>
              <a:spcAft>
                <a:spcPts val="0"/>
              </a:spcAft>
              <a:buNone/>
            </a:pPr>
            <a:r>
              <a:rPr lang="en-US" sz="2400">
                <a:solidFill>
                  <a:srgbClr val="000000"/>
                </a:solidFill>
                <a:latin typeface="Arial"/>
                <a:ea typeface="Arial"/>
                <a:cs typeface="Arial"/>
                <a:sym typeface="Arial"/>
              </a:rPr>
              <a:t>•</a:t>
            </a:r>
            <a:r>
              <a:rPr lang="en-US" sz="2400">
                <a:solidFill>
                  <a:srgbClr val="000000"/>
                </a:solidFill>
              </a:rPr>
              <a:t>The number of dropouts for both male and female are approximately the same.</a:t>
            </a:r>
            <a:endParaRPr sz="2400">
              <a:solidFill>
                <a:srgbClr val="000000"/>
              </a:solidFill>
            </a:endParaRPr>
          </a:p>
          <a:p>
            <a:pPr indent="0" lvl="0" marL="0" rtl="0" algn="l">
              <a:spcBef>
                <a:spcPts val="0"/>
              </a:spcBef>
              <a:spcAft>
                <a:spcPts val="0"/>
              </a:spcAft>
              <a:buNone/>
            </a:pPr>
            <a:r>
              <a:t/>
            </a:r>
            <a:endParaRPr sz="2400">
              <a:solidFill>
                <a:srgbClr val="000000"/>
              </a:solidFill>
              <a:latin typeface="Arial"/>
              <a:ea typeface="Arial"/>
              <a:cs typeface="Arial"/>
              <a:sym typeface="Arial"/>
            </a:endParaRPr>
          </a:p>
          <a:p>
            <a:pPr indent="0" lvl="0" marL="0" rtl="0" algn="l">
              <a:spcBef>
                <a:spcPts val="0"/>
              </a:spcBef>
              <a:spcAft>
                <a:spcPts val="0"/>
              </a:spcAft>
              <a:buNone/>
            </a:pPr>
            <a:r>
              <a:rPr lang="en-US" sz="2400">
                <a:solidFill>
                  <a:srgbClr val="000000"/>
                </a:solidFill>
                <a:latin typeface="Arial"/>
                <a:ea typeface="Arial"/>
                <a:cs typeface="Arial"/>
                <a:sym typeface="Arial"/>
              </a:rPr>
              <a:t>•</a:t>
            </a:r>
            <a:r>
              <a:rPr lang="en-US" sz="2400">
                <a:solidFill>
                  <a:srgbClr val="000000"/>
                </a:solidFill>
              </a:rPr>
              <a:t>The number of graduates is higher for females in comparison to males. </a:t>
            </a:r>
            <a:endParaRPr sz="2400">
              <a:solidFill>
                <a:srgbClr val="000000"/>
              </a:solidFill>
            </a:endParaRPr>
          </a:p>
          <a:p>
            <a:pPr indent="0" lvl="0" marL="0" rtl="0" algn="l">
              <a:spcBef>
                <a:spcPts val="0"/>
              </a:spcBef>
              <a:spcAft>
                <a:spcPts val="1200"/>
              </a:spcAft>
              <a:buNone/>
            </a:pPr>
            <a:r>
              <a:t/>
            </a:r>
            <a:endParaRPr/>
          </a:p>
        </p:txBody>
      </p:sp>
      <p:pic>
        <p:nvPicPr>
          <p:cNvPr id="229" name="Google Shape;229;p22"/>
          <p:cNvPicPr preferRelativeResize="0"/>
          <p:nvPr/>
        </p:nvPicPr>
        <p:blipFill rotWithShape="1">
          <a:blip r:embed="rId3">
            <a:alphaModFix/>
          </a:blip>
          <a:srcRect b="10762" l="0" r="10762" t="0"/>
          <a:stretch/>
        </p:blipFill>
        <p:spPr>
          <a:xfrm>
            <a:off x="454300" y="1186750"/>
            <a:ext cx="4846408" cy="30385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hift">
  <a:themeElements>
    <a:clrScheme name="Shift">
      <a:dk1>
        <a:srgbClr val="FFFFFF"/>
      </a:dk1>
      <a:lt1>
        <a:srgbClr val="AF7B51"/>
      </a:lt1>
      <a:dk2>
        <a:srgbClr val="233A44"/>
      </a:dk2>
      <a:lt2>
        <a:srgbClr val="D9D9D9"/>
      </a:lt2>
      <a:accent1>
        <a:srgbClr val="00796B"/>
      </a:accent1>
      <a:accent2>
        <a:srgbClr val="D9563F"/>
      </a:accent2>
      <a:accent3>
        <a:srgbClr val="C4A15A"/>
      </a:accent3>
      <a:accent4>
        <a:srgbClr val="14F597"/>
      </a:accent4>
      <a:accent5>
        <a:srgbClr val="3D4594"/>
      </a:accent5>
      <a:accent6>
        <a:srgbClr val="163EF5"/>
      </a:accent6>
      <a:hlink>
        <a:srgbClr val="3D4594"/>
      </a:hlink>
      <a:folHlink>
        <a:srgbClr val="3D45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